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crdownload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5791" r:id="rId1"/>
  </p:sldMasterIdLst>
  <p:notesMasterIdLst>
    <p:notesMasterId r:id="rId21"/>
  </p:notesMasterIdLst>
  <p:handoutMasterIdLst>
    <p:handoutMasterId r:id="rId22"/>
  </p:handoutMasterIdLst>
  <p:sldIdLst>
    <p:sldId id="324" r:id="rId2"/>
    <p:sldId id="373" r:id="rId3"/>
    <p:sldId id="378" r:id="rId4"/>
    <p:sldId id="381" r:id="rId5"/>
    <p:sldId id="343" r:id="rId6"/>
    <p:sldId id="337" r:id="rId7"/>
    <p:sldId id="364" r:id="rId8"/>
    <p:sldId id="363" r:id="rId9"/>
    <p:sldId id="377" r:id="rId10"/>
    <p:sldId id="370" r:id="rId11"/>
    <p:sldId id="372" r:id="rId12"/>
    <p:sldId id="380" r:id="rId13"/>
    <p:sldId id="371" r:id="rId14"/>
    <p:sldId id="382" r:id="rId15"/>
    <p:sldId id="338" r:id="rId16"/>
    <p:sldId id="374" r:id="rId17"/>
    <p:sldId id="375" r:id="rId18"/>
    <p:sldId id="369" r:id="rId19"/>
    <p:sldId id="379" r:id="rId20"/>
  </p:sldIdLst>
  <p:sldSz cx="9144000" cy="5143500" type="screen16x9"/>
  <p:notesSz cx="9926638" cy="6797675"/>
  <p:embeddedFontLst>
    <p:embeddedFont>
      <p:font typeface="Raleway" panose="020B0604020202020204" charset="-52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Oswald" panose="020B0604020202020204" charset="-52"/>
      <p:regular r:id="rId33"/>
      <p:bold r:id="rId34"/>
    </p:embeddedFont>
    <p:embeddedFont>
      <p:font typeface="Garamond" panose="02020404030301010803" pitchFamily="18" charset="0"/>
      <p:regular r:id="rId35"/>
      <p:bold r:id="rId36"/>
      <p:italic r:id="rId37"/>
      <p:boldItalic r:id="rId38"/>
    </p:embeddedFont>
    <p:embeddedFont>
      <p:font typeface="Cambria" panose="02040503050406030204" pitchFamily="18" charset="0"/>
      <p:regular r:id="rId39"/>
      <p:bold r:id="rId40"/>
      <p:italic r:id="rId41"/>
      <p:boldItalic r:id="rId42"/>
    </p:embeddedFont>
    <p:embeddedFont>
      <p:font typeface="Lato" panose="020B0604020202020204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791"/>
    <a:srgbClr val="3AC2CE"/>
    <a:srgbClr val="3650A4"/>
    <a:srgbClr val="1B14B0"/>
    <a:srgbClr val="F1592A"/>
    <a:srgbClr val="EA5F00"/>
    <a:srgbClr val="1FBED3"/>
    <a:srgbClr val="6A9C20"/>
    <a:srgbClr val="745506"/>
    <a:srgbClr val="EBF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C0F952-BD16-4B40-8167-10B6AF96937B}">
  <a:tblStyle styleId="{A2C0F952-BD16-4B40-8167-10B6AF96937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660"/>
  </p:normalViewPr>
  <p:slideViewPr>
    <p:cSldViewPr>
      <p:cViewPr varScale="1">
        <p:scale>
          <a:sx n="89" d="100"/>
          <a:sy n="89" d="100"/>
        </p:scale>
        <p:origin x="72" y="14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font" Target="fonts/font2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94A98-19BE-4C42-A726-6D9F87900088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3D609-F3DD-45E8-8951-583C3163F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115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697163" y="509588"/>
            <a:ext cx="4532312" cy="2549525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992665" y="3228896"/>
            <a:ext cx="7941310" cy="305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9371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5613" indent="-315913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469900"/>
            <a:ext cx="4175125" cy="2347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9:notes"/>
          <p:cNvSpPr txBox="1">
            <a:spLocks noGrp="1"/>
          </p:cNvSpPr>
          <p:nvPr>
            <p:ph type="body" idx="1"/>
          </p:nvPr>
        </p:nvSpPr>
        <p:spPr>
          <a:xfrm>
            <a:off x="1001473" y="2974322"/>
            <a:ext cx="8011784" cy="28177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9050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Google Shape;186;g35f391192_029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7651" name="Google Shape;187;g35f391192_02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560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9F9F41-9782-44F5-A7F9-C09C87F2F867}" type="datetimeFigureOut">
              <a:rPr lang="ru-RU" smtClean="0"/>
              <a:pPr>
                <a:defRPr/>
              </a:pPr>
              <a:t>07.11.2023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FDE2-57F0-42AC-8EB8-6D64EF82EBC2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75035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0EDC06-D11E-4632-8F83-F0D91F943285}" type="datetimeFigureOut">
              <a:rPr lang="en-US" smtClean="0"/>
              <a:pPr>
                <a:defRPr/>
              </a:pPr>
              <a:t>11/7/2023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D42E-FB76-4A65-BCB2-7B5BBF7DCFB1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7978661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B1984-9637-49CE-8491-961E0CB7C272}" type="datetimeFigureOut">
              <a:rPr lang="en-US" smtClean="0"/>
              <a:pPr>
                <a:defRPr/>
              </a:pPr>
              <a:t>11/7/2023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3529-C01D-45A5-82F5-EC9FE407759D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8713837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710425" y="2161800"/>
            <a:ext cx="5723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▷"/>
              <a:defRPr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485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 txBox="1">
            <a:spLocks noGrp="1"/>
          </p:cNvSpPr>
          <p:nvPr>
            <p:ph type="ctrTitle"/>
          </p:nvPr>
        </p:nvSpPr>
        <p:spPr>
          <a:xfrm>
            <a:off x="685800" y="2421550"/>
            <a:ext cx="5074500" cy="115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ubTitle" idx="1"/>
          </p:nvPr>
        </p:nvSpPr>
        <p:spPr>
          <a:xfrm>
            <a:off x="685800" y="3449654"/>
            <a:ext cx="5074500" cy="78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38;p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981B0C7-7079-41F7-AC7D-D1016314733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5630263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78337-25C3-40D1-8E4B-F5BBF8ABBA39}" type="datetimeFigureOut">
              <a:rPr lang="en-US" altLang="ru-RU" smtClean="0"/>
              <a:pPr>
                <a:defRPr/>
              </a:pPr>
              <a:t>11/7/2023</a:t>
            </a:fld>
            <a:endParaRPr lang="en-US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33255-C494-4483-BFC8-9841DD7E3339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466219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38561F-5474-47F1-8BE8-FF045F077660}" type="datetimeFigureOut">
              <a:rPr lang="en-US" smtClean="0"/>
              <a:pPr>
                <a:defRPr/>
              </a:pPr>
              <a:t>11/7/2023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AECA-33A8-42A4-9895-6A92ED667B59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5698274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885E44-F6C1-4012-83DE-6B7AF33A3127}" type="datetimeFigureOut">
              <a:rPr lang="en-US" smtClean="0"/>
              <a:pPr>
                <a:defRPr/>
              </a:pPr>
              <a:t>11/7/2023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A8FD-A625-4CAD-87C1-8E3E1A8A8141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5273085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B5DD02-D88A-4FA9-96B0-106B95469DC2}" type="datetimeFigureOut">
              <a:rPr lang="en-US" smtClean="0"/>
              <a:pPr>
                <a:defRPr/>
              </a:pPr>
              <a:t>11/7/2023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1CC5-1AB2-434E-BA0E-F481FC68C798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5347468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24D6F7-34E6-4D61-8715-B74817DEFA11}" type="datetimeFigureOut">
              <a:rPr lang="en-US" smtClean="0"/>
              <a:pPr>
                <a:defRPr/>
              </a:pPr>
              <a:t>11/7/2023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51D9D-CB8C-4488-9478-CE40722CD890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126310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4AA5C3-82EB-4525-9F80-972BB543DE72}" type="datetimeFigureOut">
              <a:rPr lang="en-US" smtClean="0"/>
              <a:pPr>
                <a:defRPr/>
              </a:pPr>
              <a:t>11/7/2023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DFC5-5344-4367-B628-DC0C0F746B95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650106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53497C-8C33-4D63-B9CB-9F928C4C2633}" type="datetimeFigureOut">
              <a:rPr lang="en-US" smtClean="0"/>
              <a:pPr>
                <a:defRPr/>
              </a:pPr>
              <a:t>11/7/2023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72D1-2223-4FEE-ABA5-FA186E5F01BB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3731646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69D9DE-064F-45C5-941F-2622D457DD61}" type="datetimeFigureOut">
              <a:rPr lang="en-US" smtClean="0"/>
              <a:pPr>
                <a:defRPr/>
              </a:pPr>
              <a:t>11/7/2023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8BBC-A3CD-46E6-811F-4325FA6796AB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9977094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45FE14-6C81-479B-8F39-EB59D1F25847}" type="datetimeFigureOut">
              <a:rPr lang="en-US" smtClean="0"/>
              <a:pPr>
                <a:defRPr/>
              </a:pPr>
              <a:t>11/7/2023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35442-3833-43B3-94A0-156DCB176A3E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9211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92" r:id="rId1"/>
    <p:sldLayoutId id="2147485793" r:id="rId2"/>
    <p:sldLayoutId id="2147485794" r:id="rId3"/>
    <p:sldLayoutId id="2147485795" r:id="rId4"/>
    <p:sldLayoutId id="2147485796" r:id="rId5"/>
    <p:sldLayoutId id="2147485797" r:id="rId6"/>
    <p:sldLayoutId id="2147485798" r:id="rId7"/>
    <p:sldLayoutId id="2147485799" r:id="rId8"/>
    <p:sldLayoutId id="2147485800" r:id="rId9"/>
    <p:sldLayoutId id="2147485801" r:id="rId10"/>
    <p:sldLayoutId id="2147485802" r:id="rId11"/>
    <p:sldLayoutId id="2147485803" r:id="rId12"/>
    <p:sldLayoutId id="2147485804" r:id="rId13"/>
  </p:sldLayoutIdLst>
  <p:transition spd="slow"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crdownload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PNG"/><Relationship Id="rId7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edit/d/1Xfec2_yIGpMP96x62hRryPegnqahzm72s0qoIz-cKg6OTVBbFdyWHhHZw" TargetMode="External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1686"/>
            <a:ext cx="2007637" cy="2000866"/>
          </a:xfrm>
          <a:prstGeom prst="rect">
            <a:avLst/>
          </a:prstGeom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166" y="214278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455613" indent="15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2813" indent="15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0013" indent="15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7213" indent="15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buClr>
                <a:srgbClr val="000000"/>
              </a:buClr>
            </a:pPr>
            <a:r>
              <a:rPr lang="ru-RU" sz="24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 </a:t>
            </a:r>
            <a:r>
              <a:rPr lang="ru-RU" sz="2400" b="1" dirty="0">
                <a:solidFill>
                  <a:srgbClr val="1F2791"/>
                </a:solidFill>
                <a:latin typeface="Garamond" panose="02020404030301010803" pitchFamily="18" charset="0"/>
              </a:rPr>
              <a:t>Современные </a:t>
            </a:r>
            <a:r>
              <a:rPr lang="ru-RU" sz="2400" b="1" dirty="0" smtClean="0">
                <a:solidFill>
                  <a:srgbClr val="1F2791"/>
                </a:solidFill>
                <a:latin typeface="Garamond" panose="02020404030301010803" pitchFamily="18" charset="0"/>
              </a:rPr>
              <a:t>подходы</a:t>
            </a:r>
            <a:endParaRPr lang="en-US" sz="2400" b="1" dirty="0" smtClean="0">
              <a:solidFill>
                <a:srgbClr val="1F2791"/>
              </a:solidFill>
              <a:latin typeface="Garamond" panose="02020404030301010803" pitchFamily="18" charset="0"/>
            </a:endParaRPr>
          </a:p>
          <a:p>
            <a:pPr lvl="0">
              <a:buClr>
                <a:srgbClr val="000000"/>
              </a:buClr>
            </a:pPr>
            <a:r>
              <a:rPr lang="ru-RU" sz="2400" b="1" dirty="0" smtClean="0">
                <a:solidFill>
                  <a:srgbClr val="1F2791"/>
                </a:solidFill>
                <a:latin typeface="Garamond" panose="02020404030301010803" pitchFamily="18" charset="0"/>
              </a:rPr>
              <a:t> </a:t>
            </a:r>
            <a:r>
              <a:rPr lang="ru-RU" sz="2400" b="1" dirty="0">
                <a:solidFill>
                  <a:srgbClr val="1F2791"/>
                </a:solidFill>
                <a:latin typeface="Garamond" panose="02020404030301010803" pitchFamily="18" charset="0"/>
              </a:rPr>
              <a:t>к формированию профессиональных компетенций детского библиотекаря</a:t>
            </a:r>
            <a:endParaRPr lang="ru-RU" sz="2400" b="1" dirty="0" smtClean="0">
              <a:solidFill>
                <a:srgbClr val="1F279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23462" y="3686848"/>
            <a:ext cx="9117493" cy="83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1200" b="1" dirty="0" smtClean="0">
                <a:solidFill>
                  <a:srgbClr val="1F2791"/>
                </a:solidFill>
                <a:latin typeface="Garamond" panose="02020404030301010803" pitchFamily="18" charset="0"/>
              </a:rPr>
              <a:t>Бруева Татьяна Александровна</a:t>
            </a:r>
            <a:endParaRPr lang="ru-RU" altLang="ru-RU" sz="1200" dirty="0" smtClean="0">
              <a:solidFill>
                <a:srgbClr val="1F2791"/>
              </a:solidFill>
              <a:latin typeface="Garamond" panose="02020404030301010803" pitchFamily="18" charset="0"/>
            </a:endParaRP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1200" dirty="0" smtClean="0">
                <a:solidFill>
                  <a:srgbClr val="1F2791"/>
                </a:solidFill>
                <a:latin typeface="Garamond" panose="02020404030301010803" pitchFamily="18" charset="0"/>
              </a:rPr>
              <a:t>заместитель заведующего Центром непрерывного образования</a:t>
            </a: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1200" dirty="0" smtClean="0">
                <a:solidFill>
                  <a:srgbClr val="1F2791"/>
                </a:solidFill>
                <a:latin typeface="Garamond" panose="02020404030301010803" pitchFamily="18" charset="0"/>
              </a:rPr>
              <a:t>Российской государственной детской библиотеки</a:t>
            </a: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1200" dirty="0" smtClean="0">
                <a:solidFill>
                  <a:srgbClr val="1F2791"/>
                </a:solidFill>
                <a:latin typeface="Garamond" panose="02020404030301010803" pitchFamily="18" charset="0"/>
              </a:rPr>
              <a:t>кандидат философских наук, доцент</a:t>
            </a:r>
            <a:endParaRPr lang="ru-RU" altLang="ru-RU" sz="1200" dirty="0">
              <a:solidFill>
                <a:srgbClr val="1F279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721" y="608121"/>
            <a:ext cx="9129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1F2791"/>
                </a:solidFill>
                <a:latin typeface="Garamond" panose="02020404030301010803" pitchFamily="18" charset="0"/>
              </a:rPr>
              <a:t>Открытая лаборатория</a:t>
            </a:r>
          </a:p>
          <a:p>
            <a:pPr algn="ctr"/>
            <a:r>
              <a:rPr lang="ru-RU" dirty="0" smtClean="0">
                <a:solidFill>
                  <a:srgbClr val="1F2791"/>
                </a:solidFill>
                <a:latin typeface="Garamond" panose="02020404030301010803" pitchFamily="18" charset="0"/>
              </a:rPr>
              <a:t> «Я иду искать»</a:t>
            </a:r>
          </a:p>
          <a:p>
            <a:pPr algn="ctr"/>
            <a:endParaRPr lang="ru-RU" dirty="0">
              <a:solidFill>
                <a:srgbClr val="1F2791"/>
              </a:solidFill>
              <a:latin typeface="Garamond" panose="02020404030301010803" pitchFamily="18" charset="0"/>
            </a:endParaRPr>
          </a:p>
          <a:p>
            <a:pPr algn="ctr"/>
            <a:r>
              <a:rPr lang="ru-RU" sz="1200" dirty="0" smtClean="0">
                <a:solidFill>
                  <a:srgbClr val="1F2791"/>
                </a:solidFill>
                <a:latin typeface="Garamond" panose="02020404030301010803" pitchFamily="18" charset="0"/>
              </a:rPr>
              <a:t>г</a:t>
            </a:r>
            <a:r>
              <a:rPr lang="ru-RU" sz="1200" dirty="0">
                <a:solidFill>
                  <a:srgbClr val="1F2791"/>
                </a:solidFill>
                <a:latin typeface="Garamond" panose="02020404030301010803" pitchFamily="18" charset="0"/>
              </a:rPr>
              <a:t>. </a:t>
            </a:r>
            <a:r>
              <a:rPr lang="ru-RU" sz="1200" dirty="0" smtClean="0">
                <a:solidFill>
                  <a:srgbClr val="1F2791"/>
                </a:solidFill>
                <a:latin typeface="Garamond" panose="02020404030301010803" pitchFamily="18" charset="0"/>
              </a:rPr>
              <a:t>Красноярск, </a:t>
            </a:r>
            <a:r>
              <a:rPr lang="en-US" sz="1200" dirty="0" smtClean="0">
                <a:solidFill>
                  <a:srgbClr val="1F2791"/>
                </a:solidFill>
                <a:latin typeface="Garamond" panose="02020404030301010803" pitchFamily="18" charset="0"/>
              </a:rPr>
              <a:t>9</a:t>
            </a:r>
            <a:r>
              <a:rPr lang="ru-RU" sz="1200" dirty="0" smtClean="0">
                <a:solidFill>
                  <a:srgbClr val="1F2791"/>
                </a:solidFill>
                <a:latin typeface="Garamond" panose="02020404030301010803" pitchFamily="18" charset="0"/>
              </a:rPr>
              <a:t> ноября 2023 г.</a:t>
            </a:r>
            <a:endParaRPr lang="ru-RU" sz="1200" dirty="0">
              <a:solidFill>
                <a:srgbClr val="1F2791"/>
              </a:solidFill>
              <a:latin typeface="Garamond" panose="02020404030301010803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057" y="383806"/>
            <a:ext cx="2932898" cy="16806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1" y="4587974"/>
            <a:ext cx="9144000" cy="56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48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DFC5-5344-4367-B628-DC0C0F746B95}" type="slidenum">
              <a:rPr lang="ru-RU" altLang="ru-RU" smtClean="0"/>
              <a:pPr/>
              <a:t>10</a:t>
            </a:fld>
            <a:endParaRPr lang="ru-RU" alt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0" y="45253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F2791"/>
                </a:solidFill>
              </a:rPr>
              <a:t>ТФ «Ведение </a:t>
            </a:r>
            <a:r>
              <a:rPr lang="ru-RU" b="1" dirty="0">
                <a:solidFill>
                  <a:srgbClr val="1F2791"/>
                </a:solidFill>
              </a:rPr>
              <a:t>библиотечных </a:t>
            </a:r>
            <a:r>
              <a:rPr lang="ru-RU" b="1" dirty="0" smtClean="0">
                <a:solidFill>
                  <a:srgbClr val="1F2791"/>
                </a:solidFill>
              </a:rPr>
              <a:t>сайтов</a:t>
            </a:r>
            <a:r>
              <a:rPr lang="en-US" b="1" dirty="0" smtClean="0">
                <a:solidFill>
                  <a:srgbClr val="1F2791"/>
                </a:solidFill>
              </a:rPr>
              <a:t> </a:t>
            </a:r>
            <a:r>
              <a:rPr lang="ru-RU" b="1" dirty="0" smtClean="0">
                <a:solidFill>
                  <a:srgbClr val="1F2791"/>
                </a:solidFill>
              </a:rPr>
              <a:t>/</a:t>
            </a:r>
            <a:r>
              <a:rPr lang="en-US" b="1" dirty="0" smtClean="0">
                <a:solidFill>
                  <a:srgbClr val="1F2791"/>
                </a:solidFill>
              </a:rPr>
              <a:t> </a:t>
            </a:r>
            <a:r>
              <a:rPr lang="ru-RU" b="1" dirty="0" smtClean="0">
                <a:solidFill>
                  <a:srgbClr val="1F2791"/>
                </a:solidFill>
              </a:rPr>
              <a:t>порталов, сетевых </a:t>
            </a:r>
            <a:r>
              <a:rPr lang="ru-RU" b="1" dirty="0">
                <a:solidFill>
                  <a:srgbClr val="1F2791"/>
                </a:solidFill>
              </a:rPr>
              <a:t>социальных </a:t>
            </a:r>
            <a:r>
              <a:rPr lang="ru-RU" b="1" dirty="0" smtClean="0">
                <a:solidFill>
                  <a:srgbClr val="1F2791"/>
                </a:solidFill>
              </a:rPr>
              <a:t>сервисов»</a:t>
            </a:r>
            <a:endParaRPr lang="ru-RU" b="1" dirty="0">
              <a:solidFill>
                <a:srgbClr val="1F279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405095"/>
              </p:ext>
            </p:extLst>
          </p:nvPr>
        </p:nvGraphicFramePr>
        <p:xfrm>
          <a:off x="107504" y="430897"/>
          <a:ext cx="7776864" cy="4464826"/>
        </p:xfrm>
        <a:graphic>
          <a:graphicData uri="http://schemas.openxmlformats.org/drawingml/2006/table">
            <a:tbl>
              <a:tblPr>
                <a:tableStyleId>{A2C0F952-BD16-4B40-8167-10B6AF96937B}</a:tableStyleId>
              </a:tblPr>
              <a:tblGrid>
                <a:gridCol w="906042">
                  <a:extLst>
                    <a:ext uri="{9D8B030D-6E8A-4147-A177-3AD203B41FA5}">
                      <a16:colId xmlns:a16="http://schemas.microsoft.com/office/drawing/2014/main" val="1308167553"/>
                    </a:ext>
                  </a:extLst>
                </a:gridCol>
                <a:gridCol w="6870822">
                  <a:extLst>
                    <a:ext uri="{9D8B030D-6E8A-4147-A177-3AD203B41FA5}">
                      <a16:colId xmlns:a16="http://schemas.microsoft.com/office/drawing/2014/main" val="3344817459"/>
                    </a:ext>
                  </a:extLst>
                </a:gridCol>
              </a:tblGrid>
              <a:tr h="293770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Необходимые умения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58" marR="2775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</a:rPr>
                        <a:t>Применять методики изучения потребностей пользователей библиотечных сайтов/порталов и социальных сетей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58" marR="27758" marT="0" marB="0" anchor="ctr"/>
                </a:tc>
                <a:extLst>
                  <a:ext uri="{0D108BD9-81ED-4DB2-BD59-A6C34878D82A}">
                    <a16:rowId xmlns:a16="http://schemas.microsoft.com/office/drawing/2014/main" val="149082216"/>
                  </a:ext>
                </a:extLst>
              </a:tr>
              <a:tr h="565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</a:rPr>
                        <a:t>Собирать и обобщать информацию о деятельности библиотеки для определения вида, целевого назначения, структуры реализуемых сервисов библиотечного сайта/портала, использования библиотекой сетевых социальных сервисов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58" marR="27758" marT="0" marB="0" anchor="ctr"/>
                </a:tc>
                <a:extLst>
                  <a:ext uri="{0D108BD9-81ED-4DB2-BD59-A6C34878D82A}">
                    <a16:rowId xmlns:a16="http://schemas.microsoft.com/office/drawing/2014/main" val="2075742077"/>
                  </a:ext>
                </a:extLst>
              </a:tr>
              <a:tr h="424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Формировать контент, в том числе медиаконтент, библиотечных сайтов/порталов и социальных сетей с учетом потребностей пользователей библиотеки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58" marR="27758" marT="0" marB="0"/>
                </a:tc>
                <a:extLst>
                  <a:ext uri="{0D108BD9-81ED-4DB2-BD59-A6C34878D82A}">
                    <a16:rowId xmlns:a16="http://schemas.microsoft.com/office/drawing/2014/main" val="3770144997"/>
                  </a:ext>
                </a:extLst>
              </a:tr>
              <a:tr h="293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Информировать о возможностях библиотечного сайта/портала и оказывать консультативную помощь пользователям библиотеки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58" marR="27758" marT="0" marB="0"/>
                </a:tc>
                <a:extLst>
                  <a:ext uri="{0D108BD9-81ED-4DB2-BD59-A6C34878D82A}">
                    <a16:rowId xmlns:a16="http://schemas.microsoft.com/office/drawing/2014/main" val="1204142381"/>
                  </a:ext>
                </a:extLst>
              </a:tr>
              <a:tr h="4406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Использовать методику и элементы веб-аналитики для анализа соответствия структуры, контента и навигации библиотечного сайта потребностям пользователей библиотеки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58" marR="27758" marT="0" marB="0"/>
                </a:tc>
                <a:extLst>
                  <a:ext uri="{0D108BD9-81ED-4DB2-BD59-A6C34878D82A}">
                    <a16:rowId xmlns:a16="http://schemas.microsoft.com/office/drawing/2014/main" val="2695438225"/>
                  </a:ext>
                </a:extLst>
              </a:tr>
              <a:tr h="440655">
                <a:tc row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Необходимые знания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58" marR="2775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Основы библиотековедения, библиографоведения, информационно-аналитической деятельности, документоведения, информатики, теории социальных коммуникаций, информационной культуры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58" marR="27758" marT="0" marB="0" anchor="ctr"/>
                </a:tc>
                <a:extLst>
                  <a:ext uri="{0D108BD9-81ED-4DB2-BD59-A6C34878D82A}">
                    <a16:rowId xmlns:a16="http://schemas.microsoft.com/office/drawing/2014/main" val="218620545"/>
                  </a:ext>
                </a:extLst>
              </a:tr>
              <a:tr h="4406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Нормативные правовые акты по библиотечно-информационной деятельности, информационной безопасности, по защите авторского права в цифровой среде, интеллектуальной собственности, персональных данных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58" marR="27758" marT="0" marB="0"/>
                </a:tc>
                <a:extLst>
                  <a:ext uri="{0D108BD9-81ED-4DB2-BD59-A6C34878D82A}">
                    <a16:rowId xmlns:a16="http://schemas.microsoft.com/office/drawing/2014/main" val="1010067829"/>
                  </a:ext>
                </a:extLst>
              </a:tr>
              <a:tr h="3356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Основы информационного маркетинга, в том числе интернет-технологий изучения информационных потребностей пользователей библиотеки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58" marR="27758" marT="0" marB="0" anchor="ctr"/>
                </a:tc>
                <a:extLst>
                  <a:ext uri="{0D108BD9-81ED-4DB2-BD59-A6C34878D82A}">
                    <a16:rowId xmlns:a16="http://schemas.microsoft.com/office/drawing/2014/main" val="85728880"/>
                  </a:ext>
                </a:extLst>
              </a:tr>
              <a:tr h="293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Технологии работы с цифровым контентом библиотек, в том числе сайтом, аккаунтом и группами в социальных сетях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58" marR="27758" marT="0" marB="0"/>
                </a:tc>
                <a:extLst>
                  <a:ext uri="{0D108BD9-81ED-4DB2-BD59-A6C34878D82A}">
                    <a16:rowId xmlns:a16="http://schemas.microsoft.com/office/drawing/2014/main" val="25901330"/>
                  </a:ext>
                </a:extLst>
              </a:tr>
              <a:tr h="293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Методики создания и редактирования информационного контента для библиотечных сайтов/порталов и социальных медиа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58" marR="27758" marT="0" marB="0"/>
                </a:tc>
                <a:extLst>
                  <a:ext uri="{0D108BD9-81ED-4DB2-BD59-A6C34878D82A}">
                    <a16:rowId xmlns:a16="http://schemas.microsoft.com/office/drawing/2014/main" val="1871507446"/>
                  </a:ext>
                </a:extLst>
              </a:tr>
              <a:tr h="293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Отечественная и зарубежная художественная литература, основы социальных, гуманитарных, точных и естественных наук, искусства 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58" marR="27758" marT="0" marB="0" anchor="ctr"/>
                </a:tc>
                <a:extLst>
                  <a:ext uri="{0D108BD9-81ED-4DB2-BD59-A6C34878D82A}">
                    <a16:rowId xmlns:a16="http://schemas.microsoft.com/office/drawing/2014/main" val="894754805"/>
                  </a:ext>
                </a:extLst>
              </a:tr>
              <a:tr h="1678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Нормы профессиональной библиотечной этики и корпоративной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</a:rPr>
                        <a:t>культуры</a:t>
                      </a:r>
                      <a:endParaRPr lang="en-US" sz="10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758" marR="27758" marT="0" marB="0"/>
                </a:tc>
                <a:extLst>
                  <a:ext uri="{0D108BD9-81ED-4DB2-BD59-A6C34878D82A}">
                    <a16:rowId xmlns:a16="http://schemas.microsoft.com/office/drawing/2014/main" val="3716537305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627" y="3854046"/>
            <a:ext cx="975445" cy="9815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31" y="4903911"/>
            <a:ext cx="9144793" cy="2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6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DFC5-5344-4367-B628-DC0C0F746B95}" type="slidenum">
              <a:rPr lang="ru-RU" altLang="ru-RU" smtClean="0"/>
              <a:pPr/>
              <a:t>11</a:t>
            </a:fld>
            <a:endParaRPr lang="ru-RU" alt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388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F2791"/>
                </a:solidFill>
              </a:rPr>
              <a:t>ТФ «Библиотечная </a:t>
            </a:r>
            <a:r>
              <a:rPr lang="ru-RU" b="1" dirty="0">
                <a:solidFill>
                  <a:srgbClr val="1F2791"/>
                </a:solidFill>
              </a:rPr>
              <a:t>исследовательская </a:t>
            </a:r>
            <a:r>
              <a:rPr lang="ru-RU" b="1" dirty="0" smtClean="0">
                <a:solidFill>
                  <a:srgbClr val="1F2791"/>
                </a:solidFill>
              </a:rPr>
              <a:t>работа»</a:t>
            </a:r>
            <a:endParaRPr lang="ru-RU" b="1" dirty="0">
              <a:solidFill>
                <a:srgbClr val="1F279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259204"/>
              </p:ext>
            </p:extLst>
          </p:nvPr>
        </p:nvGraphicFramePr>
        <p:xfrm>
          <a:off x="179511" y="411510"/>
          <a:ext cx="7946989" cy="4383281"/>
        </p:xfrm>
        <a:graphic>
          <a:graphicData uri="http://schemas.openxmlformats.org/drawingml/2006/table">
            <a:tbl>
              <a:tblPr>
                <a:tableStyleId>{A2C0F952-BD16-4B40-8167-10B6AF96937B}</a:tableStyleId>
              </a:tblPr>
              <a:tblGrid>
                <a:gridCol w="1039793">
                  <a:extLst>
                    <a:ext uri="{9D8B030D-6E8A-4147-A177-3AD203B41FA5}">
                      <a16:colId xmlns:a16="http://schemas.microsoft.com/office/drawing/2014/main" val="1773458298"/>
                    </a:ext>
                  </a:extLst>
                </a:gridCol>
                <a:gridCol w="6907196">
                  <a:extLst>
                    <a:ext uri="{9D8B030D-6E8A-4147-A177-3AD203B41FA5}">
                      <a16:colId xmlns:a16="http://schemas.microsoft.com/office/drawing/2014/main" val="1361178694"/>
                    </a:ext>
                  </a:extLst>
                </a:gridCol>
              </a:tblGrid>
              <a:tr h="195042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Необходимые умения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192" marR="4219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Составлять план библиотечного исследования и формулировать задачи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192" marR="42192" marT="0" marB="0"/>
                </a:tc>
                <a:extLst>
                  <a:ext uri="{0D108BD9-81ED-4DB2-BD59-A6C34878D82A}">
                    <a16:rowId xmlns:a16="http://schemas.microsoft.com/office/drawing/2014/main" val="1706341584"/>
                  </a:ext>
                </a:extLst>
              </a:tr>
              <a:tr h="5851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Применять методики проведения и обработки результатов научных и прикладных библиотечных исследований, в том числе с использованием информационно-коммуникационных технологий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192" marR="42192" marT="0" marB="0"/>
                </a:tc>
                <a:extLst>
                  <a:ext uri="{0D108BD9-81ED-4DB2-BD59-A6C34878D82A}">
                    <a16:rowId xmlns:a16="http://schemas.microsoft.com/office/drawing/2014/main" val="50119257"/>
                  </a:ext>
                </a:extLst>
              </a:tr>
              <a:tr h="390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Анализировать и обобщать информацию о направлениях развития библиотечной деятельности и социокультурной сферы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192" marR="42192" marT="0" marB="0"/>
                </a:tc>
                <a:extLst>
                  <a:ext uri="{0D108BD9-81ED-4DB2-BD59-A6C34878D82A}">
                    <a16:rowId xmlns:a16="http://schemas.microsoft.com/office/drawing/2014/main" val="2269625044"/>
                  </a:ext>
                </a:extLst>
              </a:tr>
              <a:tr h="390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Составлять аналитические материалы по результатам библиотечного исследования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192" marR="42192" marT="0" marB="0"/>
                </a:tc>
                <a:extLst>
                  <a:ext uri="{0D108BD9-81ED-4DB2-BD59-A6C34878D82A}">
                    <a16:rowId xmlns:a16="http://schemas.microsoft.com/office/drawing/2014/main" val="1304392239"/>
                  </a:ext>
                </a:extLst>
              </a:tr>
              <a:tr h="390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Разрабатывать и представлять результаты библиотечного исследования с целью выработки предложений по развитию библиотечной деятельности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192" marR="42192" marT="0" marB="0"/>
                </a:tc>
                <a:extLst>
                  <a:ext uri="{0D108BD9-81ED-4DB2-BD59-A6C34878D82A}">
                    <a16:rowId xmlns:a16="http://schemas.microsoft.com/office/drawing/2014/main" val="3002802656"/>
                  </a:ext>
                </a:extLst>
              </a:tr>
              <a:tr h="390084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Необходимые знания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192" marR="4219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Основы библиотековедения, библиографоведения, документоведения, информатики, информационной культуры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192" marR="42192" marT="0" marB="0"/>
                </a:tc>
                <a:extLst>
                  <a:ext uri="{0D108BD9-81ED-4DB2-BD59-A6C34878D82A}">
                    <a16:rowId xmlns:a16="http://schemas.microsoft.com/office/drawing/2014/main" val="777032756"/>
                  </a:ext>
                </a:extLst>
              </a:tr>
              <a:tr h="780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Основы государственной политики в сфере культуры, науки и образования, нормативные правовые акты по библиотечно-информационной деятельности, информационной безопасности, защите авторского права в цифровой среде, интеллектуальной собственности, персональных данных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192" marR="42192" marT="0" marB="0"/>
                </a:tc>
                <a:extLst>
                  <a:ext uri="{0D108BD9-81ED-4DB2-BD59-A6C34878D82A}">
                    <a16:rowId xmlns:a16="http://schemas.microsoft.com/office/drawing/2014/main" val="2006334054"/>
                  </a:ext>
                </a:extLst>
              </a:tr>
              <a:tr h="5851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Основы теории и методологии исследовательской деятельности в области библиотековедения, библиографоведения, книговедения, библиометрии, социологии, возрастной педагогики и прикладной психологии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192" marR="42192" marT="0" marB="0"/>
                </a:tc>
                <a:extLst>
                  <a:ext uri="{0D108BD9-81ED-4DB2-BD59-A6C34878D82A}">
                    <a16:rowId xmlns:a16="http://schemas.microsoft.com/office/drawing/2014/main" val="1777861262"/>
                  </a:ext>
                </a:extLst>
              </a:tr>
              <a:tr h="390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Организация, методики и технологии проведения социологических, маркетинговых, библиотековедческих и книговедческих исследований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192" marR="42192" marT="0" marB="0"/>
                </a:tc>
                <a:extLst>
                  <a:ext uri="{0D108BD9-81ED-4DB2-BD59-A6C34878D82A}">
                    <a16:rowId xmlns:a16="http://schemas.microsoft.com/office/drawing/2014/main" val="132141563"/>
                  </a:ext>
                </a:extLst>
              </a:tr>
              <a:tr h="2873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Нормы профессиональной библиотечной этики и корпоративной культуры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192" marR="42192" marT="0" marB="0"/>
                </a:tc>
                <a:extLst>
                  <a:ext uri="{0D108BD9-81ED-4DB2-BD59-A6C34878D82A}">
                    <a16:rowId xmlns:a16="http://schemas.microsoft.com/office/drawing/2014/main" val="333497592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6501" y="3867810"/>
            <a:ext cx="975445" cy="9815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31" y="4903911"/>
            <a:ext cx="9144793" cy="2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0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DFC5-5344-4367-B628-DC0C0F746B95}" type="slidenum">
              <a:rPr lang="ru-RU" altLang="ru-RU" smtClean="0"/>
              <a:pPr/>
              <a:t>12</a:t>
            </a:fld>
            <a:endParaRPr lang="ru-RU" alt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4893542"/>
            <a:ext cx="9144793" cy="2499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F2791"/>
                </a:solidFill>
              </a:rPr>
              <a:t>ТФ </a:t>
            </a:r>
            <a:r>
              <a:rPr lang="ru-RU" b="1" dirty="0">
                <a:solidFill>
                  <a:srgbClr val="1F2791"/>
                </a:solidFill>
              </a:rPr>
              <a:t>«Библиотечная методическая работа»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469666"/>
              </p:ext>
            </p:extLst>
          </p:nvPr>
        </p:nvGraphicFramePr>
        <p:xfrm>
          <a:off x="107504" y="312115"/>
          <a:ext cx="7848872" cy="4601449"/>
        </p:xfrm>
        <a:graphic>
          <a:graphicData uri="http://schemas.openxmlformats.org/drawingml/2006/table">
            <a:tbl>
              <a:tblPr>
                <a:tableStyleId>{A2C0F952-BD16-4B40-8167-10B6AF96937B}</a:tableStyleId>
              </a:tblPr>
              <a:tblGrid>
                <a:gridCol w="948557">
                  <a:extLst>
                    <a:ext uri="{9D8B030D-6E8A-4147-A177-3AD203B41FA5}">
                      <a16:colId xmlns:a16="http://schemas.microsoft.com/office/drawing/2014/main" val="1234488168"/>
                    </a:ext>
                  </a:extLst>
                </a:gridCol>
                <a:gridCol w="6900315">
                  <a:extLst>
                    <a:ext uri="{9D8B030D-6E8A-4147-A177-3AD203B41FA5}">
                      <a16:colId xmlns:a16="http://schemas.microsoft.com/office/drawing/2014/main" val="456084664"/>
                    </a:ext>
                  </a:extLst>
                </a:gridCol>
              </a:tblGrid>
              <a:tr h="302693">
                <a:tc row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Необходимые умения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Анализировать и обобщать информацию об актуальном состоянии и основных направлениях развития библиотечно-информационной деятельности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extLst>
                  <a:ext uri="{0D108BD9-81ED-4DB2-BD59-A6C34878D82A}">
                    <a16:rowId xmlns:a16="http://schemas.microsoft.com/office/drawing/2014/main" val="749394115"/>
                  </a:ext>
                </a:extLst>
              </a:tr>
              <a:tr h="1763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Осуществлять мониторинг и диагностику библиотечной деятельности, представлять их результаты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 anchor="ctr"/>
                </a:tc>
                <a:extLst>
                  <a:ext uri="{0D108BD9-81ED-4DB2-BD59-A6C34878D82A}">
                    <a16:rowId xmlns:a16="http://schemas.microsoft.com/office/drawing/2014/main" val="791432508"/>
                  </a:ext>
                </a:extLst>
              </a:tr>
              <a:tr h="3026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Собирать, обрабатывать и анализировать первичную информацию о библиотечно-информационной деятельности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 anchor="ctr"/>
                </a:tc>
                <a:extLst>
                  <a:ext uri="{0D108BD9-81ED-4DB2-BD59-A6C34878D82A}">
                    <a16:rowId xmlns:a16="http://schemas.microsoft.com/office/drawing/2014/main" val="1248448849"/>
                  </a:ext>
                </a:extLst>
              </a:tr>
              <a:tr h="3026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Готовить аналитические и статистические материалы по результатам мониторинга и диагностики библиотечно-информационной деятельности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 anchor="ctr"/>
                </a:tc>
                <a:extLst>
                  <a:ext uri="{0D108BD9-81ED-4DB2-BD59-A6C34878D82A}">
                    <a16:rowId xmlns:a16="http://schemas.microsoft.com/office/drawing/2014/main" val="2055344708"/>
                  </a:ext>
                </a:extLst>
              </a:tr>
              <a:tr h="3026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Выявлять, анализировать, оценивать и обобщать положительный (передовой, инновационный) опыт библиотек, организовывать его внедрение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 anchor="ctr"/>
                </a:tc>
                <a:extLst>
                  <a:ext uri="{0D108BD9-81ED-4DB2-BD59-A6C34878D82A}">
                    <a16:rowId xmlns:a16="http://schemas.microsoft.com/office/drawing/2014/main" val="3269536621"/>
                  </a:ext>
                </a:extLst>
              </a:tr>
              <a:tr h="3026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Разрабатывать в библиотеке нормативную, организационную, технологическую, методическую библиотечную документацию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extLst>
                  <a:ext uri="{0D108BD9-81ED-4DB2-BD59-A6C34878D82A}">
                    <a16:rowId xmlns:a16="http://schemas.microsoft.com/office/drawing/2014/main" val="1891059453"/>
                  </a:ext>
                </a:extLst>
              </a:tr>
              <a:tr h="3026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Оказывать консультационную методическую и практическую помощь библиотекам в очном и дистанционном режиме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extLst>
                  <a:ext uri="{0D108BD9-81ED-4DB2-BD59-A6C34878D82A}">
                    <a16:rowId xmlns:a16="http://schemas.microsoft.com/office/drawing/2014/main" val="3344104308"/>
                  </a:ext>
                </a:extLst>
              </a:tr>
              <a:tr h="3711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Разрабатывать и реализовывать в библиотеках программы повышения квалификации библиотечных кадров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extLst>
                  <a:ext uri="{0D108BD9-81ED-4DB2-BD59-A6C34878D82A}">
                    <a16:rowId xmlns:a16="http://schemas.microsoft.com/office/drawing/2014/main" val="551985804"/>
                  </a:ext>
                </a:extLst>
              </a:tr>
              <a:tr h="3026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Обеспечивать процесс повышения квалификации в библиотеках учебно-методическими материалами в традиционной и электронной формах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extLst>
                  <a:ext uri="{0D108BD9-81ED-4DB2-BD59-A6C34878D82A}">
                    <a16:rowId xmlns:a16="http://schemas.microsoft.com/office/drawing/2014/main" val="1610867797"/>
                  </a:ext>
                </a:extLst>
              </a:tr>
              <a:tr h="3026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Применять в библиотеках информационно-коммуникационные технологии для осуществления профессиональных задач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extLst>
                  <a:ext uri="{0D108BD9-81ED-4DB2-BD59-A6C34878D82A}">
                    <a16:rowId xmlns:a16="http://schemas.microsoft.com/office/drawing/2014/main" val="3981250768"/>
                  </a:ext>
                </a:extLst>
              </a:tr>
              <a:tr h="176300">
                <a:tc row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Необходимые знания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Основы библиотековедения, библиографоведения, документоведения, информатики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extLst>
                  <a:ext uri="{0D108BD9-81ED-4DB2-BD59-A6C34878D82A}">
                    <a16:rowId xmlns:a16="http://schemas.microsoft.com/office/drawing/2014/main" val="1328684404"/>
                  </a:ext>
                </a:extLst>
              </a:tr>
              <a:tr h="4540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Основы государственной политики в сфере культуры, науки и образования, нормативные правовые акты по библиотечно-информационной деятельности, информационной безопасности, защите интеллектуальной собственности и персональных данных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extLst>
                  <a:ext uri="{0D108BD9-81ED-4DB2-BD59-A6C34878D82A}">
                    <a16:rowId xmlns:a16="http://schemas.microsoft.com/office/drawing/2014/main" val="2420296485"/>
                  </a:ext>
                </a:extLst>
              </a:tr>
              <a:tr h="1763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Основные направления развития библиотечного дела в Российской Федерации и мире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extLst>
                  <a:ext uri="{0D108BD9-81ED-4DB2-BD59-A6C34878D82A}">
                    <a16:rowId xmlns:a16="http://schemas.microsoft.com/office/drawing/2014/main" val="2111219038"/>
                  </a:ext>
                </a:extLst>
              </a:tr>
              <a:tr h="2940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Теория библиотечного менеджмента и инновационно-методической работы в сфере библиотечной деятельности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extLst>
                  <a:ext uri="{0D108BD9-81ED-4DB2-BD59-A6C34878D82A}">
                    <a16:rowId xmlns:a16="http://schemas.microsoft.com/office/drawing/2014/main" val="3255553684"/>
                  </a:ext>
                </a:extLst>
              </a:tr>
              <a:tr h="167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Принципы организации и содержание работы библиотечных методических служб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extLst>
                  <a:ext uri="{0D108BD9-81ED-4DB2-BD59-A6C34878D82A}">
                    <a16:rowId xmlns:a16="http://schemas.microsoft.com/office/drawing/2014/main" val="4047162121"/>
                  </a:ext>
                </a:extLst>
              </a:tr>
              <a:tr h="1763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Технологии организации и проведения библиотечных методических мероприятий различных форматов 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extLst>
                  <a:ext uri="{0D108BD9-81ED-4DB2-BD59-A6C34878D82A}">
                    <a16:rowId xmlns:a16="http://schemas.microsoft.com/office/drawing/2014/main" val="3946465720"/>
                  </a:ext>
                </a:extLst>
              </a:tr>
              <a:tr h="167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Нормы профессиональной этики библиотекаря и корпоративной культуры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extLst>
                  <a:ext uri="{0D108BD9-81ED-4DB2-BD59-A6C34878D82A}">
                    <a16:rowId xmlns:a16="http://schemas.microsoft.com/office/drawing/2014/main" val="1221449899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3785722"/>
            <a:ext cx="975445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3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DFC5-5344-4367-B628-DC0C0F746B95}" type="slidenum">
              <a:rPr lang="ru-RU" altLang="ru-RU" smtClean="0"/>
              <a:pPr/>
              <a:t>13</a:t>
            </a:fld>
            <a:endParaRPr lang="ru-RU" alt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0"/>
            <a:ext cx="4654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F2791"/>
                </a:solidFill>
              </a:rPr>
              <a:t>ТФ «Библиотечная </a:t>
            </a:r>
            <a:r>
              <a:rPr lang="ru-RU" b="1" dirty="0">
                <a:solidFill>
                  <a:srgbClr val="1F2791"/>
                </a:solidFill>
              </a:rPr>
              <a:t>проектная </a:t>
            </a:r>
            <a:r>
              <a:rPr lang="ru-RU" b="1" dirty="0" smtClean="0">
                <a:solidFill>
                  <a:srgbClr val="1F2791"/>
                </a:solidFill>
              </a:rPr>
              <a:t>деятельность»</a:t>
            </a:r>
            <a:endParaRPr lang="ru-RU" b="1" dirty="0">
              <a:solidFill>
                <a:srgbClr val="1F2791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08424"/>
              </p:ext>
            </p:extLst>
          </p:nvPr>
        </p:nvGraphicFramePr>
        <p:xfrm>
          <a:off x="107504" y="374778"/>
          <a:ext cx="7848872" cy="4531295"/>
        </p:xfrm>
        <a:graphic>
          <a:graphicData uri="http://schemas.openxmlformats.org/drawingml/2006/table">
            <a:tbl>
              <a:tblPr>
                <a:tableStyleId>{A2C0F952-BD16-4B40-8167-10B6AF96937B}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1320705140"/>
                    </a:ext>
                  </a:extLst>
                </a:gridCol>
                <a:gridCol w="6912768">
                  <a:extLst>
                    <a:ext uri="{9D8B030D-6E8A-4147-A177-3AD203B41FA5}">
                      <a16:colId xmlns:a16="http://schemas.microsoft.com/office/drawing/2014/main" val="3259422260"/>
                    </a:ext>
                  </a:extLst>
                </a:gridCol>
              </a:tblGrid>
              <a:tr h="502059"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Необходимые умения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27" marR="257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Осуществлять анализ проблемной ситуации и поиск информации, необходимой для разработки и реализации библиотечного проекта, направленного на решение задач в сфере социальной, информационной, культурной, просветительской деятельности библиотеки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27" marR="25727" marT="0" marB="0"/>
                </a:tc>
                <a:extLst>
                  <a:ext uri="{0D108BD9-81ED-4DB2-BD59-A6C34878D82A}">
                    <a16:rowId xmlns:a16="http://schemas.microsoft.com/office/drawing/2014/main" val="2492202749"/>
                  </a:ext>
                </a:extLst>
              </a:tr>
              <a:tr h="251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Определять цель, задачи, ожидаемые результаты и критерии эффективности библиотечного проекта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27" marR="25727" marT="0" marB="0"/>
                </a:tc>
                <a:extLst>
                  <a:ext uri="{0D108BD9-81ED-4DB2-BD59-A6C34878D82A}">
                    <a16:rowId xmlns:a16="http://schemas.microsoft.com/office/drawing/2014/main" val="2370789299"/>
                  </a:ext>
                </a:extLst>
              </a:tr>
              <a:tr h="2737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Использовать методики и технологии проектной деятельности с учетом специфики их применения в библиотечно-информационной сфере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27" marR="25727" marT="0" marB="0"/>
                </a:tc>
                <a:extLst>
                  <a:ext uri="{0D108BD9-81ED-4DB2-BD59-A6C34878D82A}">
                    <a16:rowId xmlns:a16="http://schemas.microsoft.com/office/drawing/2014/main" val="3956711219"/>
                  </a:ext>
                </a:extLst>
              </a:tr>
              <a:tr h="2646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Оформлять в библиотеке проектную документацию на всех этапах разработки и реализации библиотечного проекта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27" marR="25727" marT="0" marB="0"/>
                </a:tc>
                <a:extLst>
                  <a:ext uri="{0D108BD9-81ED-4DB2-BD59-A6C34878D82A}">
                    <a16:rowId xmlns:a16="http://schemas.microsoft.com/office/drawing/2014/main" val="994780899"/>
                  </a:ext>
                </a:extLst>
              </a:tr>
              <a:tr h="3765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Планировать деятельность по реализации библиотечного проекта, осуществлять контроль и мониторинг выполнения задач проекта и сроков их выполнения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27" marR="25727" marT="0" marB="0"/>
                </a:tc>
                <a:extLst>
                  <a:ext uri="{0D108BD9-81ED-4DB2-BD59-A6C34878D82A}">
                    <a16:rowId xmlns:a16="http://schemas.microsoft.com/office/drawing/2014/main" val="2704596331"/>
                  </a:ext>
                </a:extLst>
              </a:tr>
              <a:tr h="251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Распределять обязанности между членами рабочей группы по реализации библиотечного проекта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27" marR="25727" marT="0" marB="0"/>
                </a:tc>
                <a:extLst>
                  <a:ext uri="{0D108BD9-81ED-4DB2-BD59-A6C34878D82A}">
                    <a16:rowId xmlns:a16="http://schemas.microsoft.com/office/drawing/2014/main" val="765118353"/>
                  </a:ext>
                </a:extLst>
              </a:tr>
              <a:tr h="3765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Готовить в библиотеке отчетную документацию, методические и информационные материалы по результатам реализации библиотечного проекта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27" marR="25727" marT="0" marB="0"/>
                </a:tc>
                <a:extLst>
                  <a:ext uri="{0D108BD9-81ED-4DB2-BD59-A6C34878D82A}">
                    <a16:rowId xmlns:a16="http://schemas.microsoft.com/office/drawing/2014/main" val="67396201"/>
                  </a:ext>
                </a:extLst>
              </a:tr>
              <a:tr h="2646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Выстраивать коммуникацию со специалистами библиотеки и внешними партнерами по реализации библиотечного проекта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27" marR="25727" marT="0" marB="0"/>
                </a:tc>
                <a:extLst>
                  <a:ext uri="{0D108BD9-81ED-4DB2-BD59-A6C34878D82A}">
                    <a16:rowId xmlns:a16="http://schemas.microsoft.com/office/drawing/2014/main" val="2063517238"/>
                  </a:ext>
                </a:extLst>
              </a:tr>
              <a:tr h="376543">
                <a:tc row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Необходимые знания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27" marR="257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Основы библиотековедения, библиографоведения, документоведения, информатики, социокультурного проектирования, социальных коммуникаций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27" marR="25727" marT="0" marB="0"/>
                </a:tc>
                <a:extLst>
                  <a:ext uri="{0D108BD9-81ED-4DB2-BD59-A6C34878D82A}">
                    <a16:rowId xmlns:a16="http://schemas.microsoft.com/office/drawing/2014/main" val="813847084"/>
                  </a:ext>
                </a:extLst>
              </a:tr>
              <a:tr h="5020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Основы государственной культурной политики, нормативные правовые акты по библиотечно-информационной деятельности, информационной безопасности, защите интеллектуальной собственности и персональных данных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27" marR="25727" marT="0" marB="0"/>
                </a:tc>
                <a:extLst>
                  <a:ext uri="{0D108BD9-81ED-4DB2-BD59-A6C34878D82A}">
                    <a16:rowId xmlns:a16="http://schemas.microsoft.com/office/drawing/2014/main" val="3822874115"/>
                  </a:ext>
                </a:extLst>
              </a:tr>
              <a:tr h="1596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Основы проектного менеджмента и маркетинговых технологий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27" marR="25727" marT="0" marB="0"/>
                </a:tc>
                <a:extLst>
                  <a:ext uri="{0D108BD9-81ED-4DB2-BD59-A6C34878D82A}">
                    <a16:rowId xmlns:a16="http://schemas.microsoft.com/office/drawing/2014/main" val="1654459587"/>
                  </a:ext>
                </a:extLst>
              </a:tr>
              <a:tr h="251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Основные направления развития библиотечного дела в Российской Федерации и мире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27" marR="25727" marT="0" marB="0"/>
                </a:tc>
                <a:extLst>
                  <a:ext uri="{0D108BD9-81ED-4DB2-BD59-A6C34878D82A}">
                    <a16:rowId xmlns:a16="http://schemas.microsoft.com/office/drawing/2014/main" val="2131275037"/>
                  </a:ext>
                </a:extLst>
              </a:tr>
              <a:tr h="251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Особенности разработки и реализации библиотечных проектов различных типов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27" marR="25727" marT="0" marB="0"/>
                </a:tc>
                <a:extLst>
                  <a:ext uri="{0D108BD9-81ED-4DB2-BD59-A6C34878D82A}">
                    <a16:rowId xmlns:a16="http://schemas.microsoft.com/office/drawing/2014/main" val="3598463250"/>
                  </a:ext>
                </a:extLst>
              </a:tr>
              <a:tr h="1596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Теория и технологии социального партнерства и сетевого взаимодействия 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27" marR="25727" marT="0" marB="0"/>
                </a:tc>
                <a:extLst>
                  <a:ext uri="{0D108BD9-81ED-4DB2-BD59-A6C34878D82A}">
                    <a16:rowId xmlns:a16="http://schemas.microsoft.com/office/drawing/2014/main" val="1140884457"/>
                  </a:ext>
                </a:extLst>
              </a:tr>
              <a:tr h="1596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Нормы профессиональной библиотечной этики и корпоративной культуры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27" marR="25727" marT="0" marB="0"/>
                </a:tc>
                <a:extLst>
                  <a:ext uri="{0D108BD9-81ED-4DB2-BD59-A6C34878D82A}">
                    <a16:rowId xmlns:a16="http://schemas.microsoft.com/office/drawing/2014/main" val="3084402476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627" y="3813249"/>
            <a:ext cx="975445" cy="9815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31" y="4903911"/>
            <a:ext cx="9144793" cy="2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8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870" y="841571"/>
            <a:ext cx="4529731" cy="18797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DFC5-5344-4367-B628-DC0C0F746B95}" type="slidenum">
              <a:rPr lang="ru-RU" altLang="ru-RU" smtClean="0"/>
              <a:pPr/>
              <a:t>14</a:t>
            </a:fld>
            <a:endParaRPr lang="ru-RU" alt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43" y="1180033"/>
            <a:ext cx="4352324" cy="37238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579" y="3491614"/>
            <a:ext cx="4118913" cy="16095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579" y="2721304"/>
            <a:ext cx="4094312" cy="7304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870" y="54467"/>
            <a:ext cx="4529731" cy="7575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968758" y="34491"/>
            <a:ext cx="34876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1F279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3.5 ОТФ</a:t>
            </a:r>
            <a:r>
              <a:rPr lang="en-US" sz="1600" b="1" dirty="0" smtClean="0">
                <a:solidFill>
                  <a:srgbClr val="1F279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1F279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«Библиотечно-педагогическая деятельность</a:t>
            </a:r>
            <a:endParaRPr lang="en-US" sz="1600" b="1" dirty="0" smtClean="0">
              <a:solidFill>
                <a:srgbClr val="1F2791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1F279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solidFill>
                  <a:srgbClr val="1F279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образовательной о</a:t>
            </a:r>
            <a:r>
              <a:rPr lang="ru-RU" sz="1600" b="1" dirty="0" smtClean="0">
                <a:solidFill>
                  <a:srgbClr val="1F279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рганизации </a:t>
            </a:r>
            <a:r>
              <a:rPr lang="ru-RU" sz="1600" b="1" dirty="0">
                <a:solidFill>
                  <a:srgbClr val="1F279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общего </a:t>
            </a:r>
            <a:r>
              <a:rPr lang="ru-RU" sz="1600" b="1" dirty="0" smtClean="0">
                <a:solidFill>
                  <a:srgbClr val="1F279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образования»</a:t>
            </a:r>
            <a:endParaRPr lang="ru-RU" sz="1600" b="1" dirty="0">
              <a:solidFill>
                <a:srgbClr val="1F2791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7306" y="25447"/>
            <a:ext cx="975445" cy="9815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931" y="4903911"/>
            <a:ext cx="9144793" cy="2463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68499" y="1006988"/>
            <a:ext cx="461665" cy="36910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b="1" dirty="0" smtClean="0">
                <a:solidFill>
                  <a:srgbClr val="1B14B0"/>
                </a:solidFill>
              </a:rPr>
              <a:t>Специалист в области воспитания</a:t>
            </a:r>
            <a:endParaRPr lang="ru-RU" b="1" dirty="0">
              <a:solidFill>
                <a:srgbClr val="1B14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13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63"/>
          <a:stretch/>
        </p:blipFill>
        <p:spPr>
          <a:xfrm>
            <a:off x="95690" y="1563638"/>
            <a:ext cx="3826916" cy="193652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Google Shape;181;p14"/>
          <p:cNvSpPr txBox="1">
            <a:spLocks/>
          </p:cNvSpPr>
          <p:nvPr/>
        </p:nvSpPr>
        <p:spPr>
          <a:xfrm>
            <a:off x="0" y="80493"/>
            <a:ext cx="9144000" cy="2674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3796BF"/>
              </a:buClr>
              <a:buSzPts val="3000"/>
              <a:defRPr/>
            </a:pPr>
            <a:r>
              <a:rPr lang="ru-RU" altLang="ru-RU" sz="1800" b="1" dirty="0" smtClean="0">
                <a:solidFill>
                  <a:srgbClr val="1F2791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ОБРАЗОВАНИЕ  И ПРАКТИЧЕСКИЙ  ОПЫТ 6  УРОВЕНЬ</a:t>
            </a:r>
            <a:endParaRPr lang="ru-RU" altLang="ru-RU" sz="1800" b="1" dirty="0">
              <a:solidFill>
                <a:srgbClr val="1F2791"/>
              </a:solidFill>
              <a:latin typeface="Garamond" panose="02020404030301010803" pitchFamily="18" charset="0"/>
              <a:cs typeface="Arial" charset="0"/>
              <a:sym typeface="Oswald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606" y="501712"/>
            <a:ext cx="5113890" cy="43691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3938780"/>
            <a:ext cx="888268" cy="8882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931" y="4903911"/>
            <a:ext cx="9144793" cy="2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9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DFC5-5344-4367-B628-DC0C0F746B95}" type="slidenum">
              <a:rPr lang="ru-RU" altLang="ru-RU" smtClean="0"/>
              <a:pPr/>
              <a:t>16</a:t>
            </a:fld>
            <a:endParaRPr lang="ru-RU" alt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5859" y="1493648"/>
            <a:ext cx="5256584" cy="321626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По специальности "Библиотековедение" осуществляется обучение в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57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государственных профессиональных образовательных организациях, реализующих образовательные программы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СРЕДНЕГО ПРОФЕССИОНАЛЬНОГО ОБРАЗОВАНИЯ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(училища, техникумы, колледжи), включая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профильные образовательные организации регионального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подчинения. </a:t>
            </a:r>
          </a:p>
          <a:p>
            <a:pPr algn="just"/>
            <a:endParaRPr lang="en-US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Обучение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по направлению подготовки высшего образования -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БАКАЛАВРИАТА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51.03.06 "Библиотечно-информационная деятельность" в настоящее время осуществляется в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48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организациях, осуществляющих образовательную деятельность по образовательным программам высшего образования, в том числе в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17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институтах культуры (13 из них являются подведомственными Министерству культуры Российской Федерации). 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endParaRPr lang="en-US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Обучение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по направлению подготовки высшего образования -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МАГИСТРАТУРЫ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51.04.06 "Библиотечно-информационная деятельность" осуществляется в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15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организациях, осуществляющих образовательную деятельность по образовательным программам высшего образования (12 из них являются подведомственными Министерству культуры Российской Федерации).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-244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279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ОБРАЗОВАНИЕ</a:t>
            </a:r>
            <a:endParaRPr lang="ru-RU" sz="3200" b="1" dirty="0">
              <a:solidFill>
                <a:srgbClr val="1F2791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449989"/>
            <a:ext cx="492443" cy="32067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vert270" wrap="none" rtlCol="0">
            <a:spAutoFit/>
          </a:bodyPr>
          <a:lstStyle/>
          <a:p>
            <a:r>
              <a:rPr lang="ru-RU" sz="2000" b="1" dirty="0">
                <a:solidFill>
                  <a:srgbClr val="1B14B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Стратегия … до 2030 года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518005"/>
            <a:ext cx="910392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F279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Трудовой Кодекс </a:t>
            </a:r>
            <a:r>
              <a:rPr lang="ru-RU" b="1" dirty="0">
                <a:solidFill>
                  <a:srgbClr val="1F279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РФ </a:t>
            </a:r>
            <a:r>
              <a:rPr lang="ru-RU" b="1" dirty="0" smtClean="0">
                <a:solidFill>
                  <a:srgbClr val="1F279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ст. 196</a:t>
            </a:r>
          </a:p>
          <a:p>
            <a:r>
              <a:rPr lang="ru-RU" sz="1400" b="1" dirty="0" smtClean="0">
                <a:solidFill>
                  <a:srgbClr val="1F279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«Права </a:t>
            </a:r>
            <a:r>
              <a:rPr lang="ru-RU" sz="1400" b="1" dirty="0">
                <a:solidFill>
                  <a:srgbClr val="1F279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и обязанности </a:t>
            </a:r>
            <a:r>
              <a:rPr lang="ru-RU" sz="1400" b="1" dirty="0" smtClean="0">
                <a:solidFill>
                  <a:srgbClr val="1F279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работодателя  </a:t>
            </a:r>
            <a:r>
              <a:rPr lang="ru-RU" sz="1400" b="1" dirty="0">
                <a:solidFill>
                  <a:srgbClr val="1F279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по подготовке и дополнительному профессиональному образованию </a:t>
            </a:r>
            <a:r>
              <a:rPr lang="ru-RU" sz="1400" b="1" dirty="0" smtClean="0">
                <a:solidFill>
                  <a:srgbClr val="1F279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работников, … »</a:t>
            </a:r>
            <a:endParaRPr lang="ru-RU" sz="1400" b="1" dirty="0">
              <a:solidFill>
                <a:srgbClr val="1F2791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357" y="1536091"/>
            <a:ext cx="1089810" cy="10966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812765" y="2782249"/>
            <a:ext cx="3225157" cy="192766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ru-RU" sz="1600" b="1" dirty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1F279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РГДБ </a:t>
            </a:r>
            <a:r>
              <a:rPr lang="ru-RU" sz="1600" b="1" dirty="0">
                <a:solidFill>
                  <a:srgbClr val="1F279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и МГИК </a:t>
            </a:r>
            <a:r>
              <a:rPr lang="ru-RU" sz="1600" b="1" dirty="0" smtClean="0">
                <a:solidFill>
                  <a:srgbClr val="1F279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в 2023 </a:t>
            </a:r>
          </a:p>
          <a:p>
            <a:pPr marL="87313"/>
            <a:r>
              <a:rPr lang="ru-RU" sz="1600" b="1" dirty="0" smtClean="0">
                <a:solidFill>
                  <a:srgbClr val="1F279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создали </a:t>
            </a:r>
            <a:r>
              <a:rPr lang="ru-RU" sz="1600" b="1" dirty="0">
                <a:solidFill>
                  <a:srgbClr val="1F279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базовую </a:t>
            </a:r>
            <a:r>
              <a:rPr lang="ru-RU" sz="1600" b="1" dirty="0" smtClean="0">
                <a:solidFill>
                  <a:srgbClr val="1F279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кафедру</a:t>
            </a:r>
          </a:p>
          <a:p>
            <a:pPr marL="87313"/>
            <a:endParaRPr lang="ru-RU" sz="1000" b="1" dirty="0" smtClean="0">
              <a:solidFill>
                <a:srgbClr val="1F2791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358775"/>
            <a:r>
              <a:rPr lang="ru-RU" sz="1600" b="1" dirty="0" smtClean="0">
                <a:solidFill>
                  <a:srgbClr val="1F279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«</a:t>
            </a:r>
            <a:r>
              <a:rPr lang="ru-RU" sz="1600" b="1" dirty="0">
                <a:solidFill>
                  <a:srgbClr val="1F279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Теория и методика </a:t>
            </a:r>
            <a:r>
              <a:rPr lang="ru-RU" sz="1600" b="1" dirty="0" smtClean="0">
                <a:solidFill>
                  <a:srgbClr val="1F279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библиотечно-информационного  обслуживания </a:t>
            </a:r>
            <a:r>
              <a:rPr lang="ru-RU" sz="1600" b="1" dirty="0">
                <a:solidFill>
                  <a:srgbClr val="1F279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детей и </a:t>
            </a:r>
            <a:r>
              <a:rPr lang="ru-RU" sz="1600" b="1" dirty="0" smtClean="0">
                <a:solidFill>
                  <a:srgbClr val="1F279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юношества</a:t>
            </a:r>
            <a:r>
              <a:rPr lang="ru-RU" sz="1600" b="1" dirty="0">
                <a:solidFill>
                  <a:srgbClr val="1F279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31" y="4903911"/>
            <a:ext cx="9144793" cy="2463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5312" y="1512222"/>
            <a:ext cx="1157375" cy="11052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9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DFC5-5344-4367-B628-DC0C0F746B95}" type="slidenum">
              <a:rPr lang="ru-RU" altLang="ru-RU" smtClean="0"/>
              <a:pPr/>
              <a:t>17</a:t>
            </a:fld>
            <a:endParaRPr lang="ru-RU" alt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484" y="3798426"/>
            <a:ext cx="1171988" cy="6861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398365" y="1026262"/>
            <a:ext cx="34982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  <a:hlinkClick r:id="rId3"/>
              </a:rPr>
              <a:t>Реестр действующих образовательных </a:t>
            </a:r>
            <a:r>
              <a:rPr lang="ru-RU" sz="2000" b="1" dirty="0" smtClean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  <a:hlinkClick r:id="rId3"/>
              </a:rPr>
              <a:t>программ </a:t>
            </a:r>
            <a:r>
              <a:rPr lang="ru-RU" sz="2000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  <a:hlinkClick r:id="rId3"/>
              </a:rPr>
              <a:t>повышения квалификации и профессиональной переподготовки для специалистов библиотек</a:t>
            </a:r>
            <a:endParaRPr lang="ru-RU" sz="2000" b="1" dirty="0">
              <a:solidFill>
                <a:srgbClr val="00206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30" y="3479524"/>
            <a:ext cx="1195606" cy="11956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65603" y="66096"/>
            <a:ext cx="7582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F279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ВОЗМОЖНОСТИ  ДПО</a:t>
            </a:r>
            <a:endParaRPr lang="ru-RU" sz="2800" b="1" dirty="0">
              <a:solidFill>
                <a:srgbClr val="1F2791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17" y="898304"/>
            <a:ext cx="4937507" cy="3609289"/>
          </a:xfrm>
          <a:prstGeom prst="rect">
            <a:avLst/>
          </a:prstGeom>
          <a:solidFill>
            <a:srgbClr val="C00000"/>
          </a:solidFill>
          <a:ln w="19050">
            <a:solidFill>
              <a:schemeClr val="accent1">
                <a:shade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Блок-схема: подготовка 11"/>
          <p:cNvSpPr/>
          <p:nvPr/>
        </p:nvSpPr>
        <p:spPr>
          <a:xfrm>
            <a:off x="2460282" y="2101489"/>
            <a:ext cx="2646624" cy="936104"/>
          </a:xfrm>
          <a:prstGeom prst="flowChartPreparation">
            <a:avLst/>
          </a:prstGeom>
          <a:noFill/>
          <a:ln w="57150" cmpd="thickThin">
            <a:solidFill>
              <a:srgbClr val="3AC2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7627" y="98545"/>
            <a:ext cx="975445" cy="9815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93" y="4675131"/>
            <a:ext cx="9144793" cy="4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43;p28"/>
          <p:cNvSpPr/>
          <p:nvPr/>
        </p:nvSpPr>
        <p:spPr>
          <a:xfrm>
            <a:off x="2714721" y="2711013"/>
            <a:ext cx="3672408" cy="1805692"/>
          </a:xfrm>
          <a:prstGeom prst="chevron">
            <a:avLst>
              <a:gd name="adj" fmla="val 50000"/>
            </a:avLst>
          </a:prstGeom>
          <a:solidFill>
            <a:srgbClr val="6A9C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lt1"/>
              </a:solidFill>
              <a:latin typeface="Garamond" panose="02020404030301010803" pitchFamily="18" charset="0"/>
              <a:ea typeface="Lato"/>
              <a:cs typeface="Lato"/>
              <a:sym typeface="Lato"/>
            </a:endParaRPr>
          </a:p>
        </p:txBody>
      </p:sp>
      <p:sp>
        <p:nvSpPr>
          <p:cNvPr id="4" name="Google Shape;88;p12"/>
          <p:cNvSpPr txBox="1">
            <a:spLocks/>
          </p:cNvSpPr>
          <p:nvPr/>
        </p:nvSpPr>
        <p:spPr>
          <a:xfrm>
            <a:off x="-7208" y="26154"/>
            <a:ext cx="9144000" cy="286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aramond" panose="02020404030301010803" pitchFamily="18" charset="0"/>
                <a:ea typeface="Cambria" pitchFamily="18" charset="0"/>
              </a:rPr>
              <a:t>ДОПОЛНИТЕЛЬНОЕ ПРОФЕССИОНАЛЬНОЕ ОБРАЗОВАНИЕ В РГДБ</a:t>
            </a:r>
          </a:p>
        </p:txBody>
      </p:sp>
      <p:sp>
        <p:nvSpPr>
          <p:cNvPr id="6" name="Google Shape;246;p28"/>
          <p:cNvSpPr/>
          <p:nvPr/>
        </p:nvSpPr>
        <p:spPr>
          <a:xfrm>
            <a:off x="92842" y="2711012"/>
            <a:ext cx="2621879" cy="1793662"/>
          </a:xfrm>
          <a:prstGeom prst="homePlate">
            <a:avLst>
              <a:gd name="adj" fmla="val 50000"/>
            </a:avLst>
          </a:prstGeom>
          <a:solidFill>
            <a:srgbClr val="EA5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4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42" y="3136746"/>
            <a:ext cx="2267744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Garamond" panose="02020404030301010803" pitchFamily="18" charset="0"/>
                <a:ea typeface="Cambria" pitchFamily="18" charset="0"/>
              </a:rPr>
              <a:t>повышение квалификации</a:t>
            </a:r>
            <a:endParaRPr lang="ru-RU" b="1" dirty="0">
              <a:solidFill>
                <a:schemeClr val="bg1"/>
              </a:solidFill>
              <a:latin typeface="Garamond" panose="02020404030301010803" pitchFamily="18" charset="0"/>
              <a:ea typeface="Cambria" pitchFamily="18" charset="0"/>
            </a:endParaRPr>
          </a:p>
        </p:txBody>
      </p:sp>
      <p:grpSp>
        <p:nvGrpSpPr>
          <p:cNvPr id="11" name="Google Shape;248;p28"/>
          <p:cNvGrpSpPr/>
          <p:nvPr/>
        </p:nvGrpSpPr>
        <p:grpSpPr>
          <a:xfrm>
            <a:off x="5640052" y="2711012"/>
            <a:ext cx="3483916" cy="1805693"/>
            <a:chOff x="1288967" y="46395"/>
            <a:chExt cx="3210712" cy="2391762"/>
          </a:xfrm>
          <a:solidFill>
            <a:srgbClr val="1FBED3"/>
          </a:solidFill>
        </p:grpSpPr>
        <p:sp>
          <p:nvSpPr>
            <p:cNvPr id="12" name="Google Shape;249;p28"/>
            <p:cNvSpPr/>
            <p:nvPr/>
          </p:nvSpPr>
          <p:spPr>
            <a:xfrm>
              <a:off x="1288967" y="46395"/>
              <a:ext cx="3210712" cy="2391762"/>
            </a:xfrm>
            <a:prstGeom prst="chevron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endParaRPr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" name="Google Shape;250;p28"/>
            <p:cNvSpPr txBox="1"/>
            <p:nvPr/>
          </p:nvSpPr>
          <p:spPr>
            <a:xfrm>
              <a:off x="1845693" y="416230"/>
              <a:ext cx="2309082" cy="18986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indent="0" algn="ctr">
                <a:buNone/>
              </a:pPr>
              <a:r>
                <a:rPr lang="ru-RU" b="1" dirty="0" smtClean="0">
                  <a:solidFill>
                    <a:schemeClr val="bg1"/>
                  </a:solidFill>
                  <a:latin typeface="Garamond" panose="02020404030301010803" pitchFamily="18" charset="0"/>
                  <a:ea typeface="Cambria" pitchFamily="18" charset="0"/>
                </a:rPr>
                <a:t>повышение квалификации</a:t>
              </a:r>
            </a:p>
            <a:p>
              <a:pPr marL="0" indent="0" algn="ctr">
                <a:buNone/>
              </a:pPr>
              <a:r>
                <a:rPr lang="ru-RU" b="1" dirty="0" smtClean="0">
                  <a:solidFill>
                    <a:schemeClr val="bg1"/>
                  </a:solidFill>
                  <a:latin typeface="Garamond" panose="02020404030301010803" pitchFamily="18" charset="0"/>
                  <a:ea typeface="Cambria" pitchFamily="18" charset="0"/>
                </a:rPr>
                <a:t> при поддержке</a:t>
              </a:r>
            </a:p>
            <a:p>
              <a:pPr marL="0" indent="0" algn="ctr">
                <a:buNone/>
              </a:pPr>
              <a:r>
                <a:rPr lang="ru-RU" b="1" dirty="0" smtClean="0">
                  <a:solidFill>
                    <a:schemeClr val="bg1"/>
                  </a:solidFill>
                  <a:latin typeface="Garamond" panose="02020404030301010803" pitchFamily="18" charset="0"/>
                  <a:ea typeface="Cambria" pitchFamily="18" charset="0"/>
                </a:rPr>
                <a:t> МК РФ</a:t>
              </a:r>
              <a:endParaRPr lang="ru-RU" b="1" dirty="0">
                <a:solidFill>
                  <a:schemeClr val="bg1"/>
                </a:solidFill>
                <a:latin typeface="Garamond" panose="02020404030301010803" pitchFamily="18" charset="0"/>
                <a:ea typeface="Cambria" pitchFamily="18" charset="0"/>
              </a:endParaRPr>
            </a:p>
          </p:txBody>
        </p:sp>
      </p:grpSp>
      <p:grpSp>
        <p:nvGrpSpPr>
          <p:cNvPr id="14" name="Google Shape;242;p28"/>
          <p:cNvGrpSpPr/>
          <p:nvPr/>
        </p:nvGrpSpPr>
        <p:grpSpPr>
          <a:xfrm>
            <a:off x="1354319" y="736628"/>
            <a:ext cx="5449930" cy="1793822"/>
            <a:chOff x="5633101" y="1181150"/>
            <a:chExt cx="2483768" cy="2391762"/>
          </a:xfrm>
          <a:solidFill>
            <a:srgbClr val="3650A4"/>
          </a:solidFill>
        </p:grpSpPr>
        <p:sp>
          <p:nvSpPr>
            <p:cNvPr id="15" name="Google Shape;243;p28"/>
            <p:cNvSpPr/>
            <p:nvPr/>
          </p:nvSpPr>
          <p:spPr>
            <a:xfrm>
              <a:off x="5633101" y="1181150"/>
              <a:ext cx="2483768" cy="2391762"/>
            </a:xfrm>
            <a:prstGeom prst="chevron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endParaRPr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" name="Google Shape;244;p28"/>
            <p:cNvSpPr txBox="1"/>
            <p:nvPr/>
          </p:nvSpPr>
          <p:spPr>
            <a:xfrm>
              <a:off x="6355554" y="2161624"/>
              <a:ext cx="1039337" cy="602258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>
                <a:buNone/>
              </a:pPr>
              <a:r>
                <a:rPr lang="ru-RU" sz="2000" b="1" dirty="0" smtClean="0">
                  <a:solidFill>
                    <a:schemeClr val="bg1"/>
                  </a:solidFill>
                  <a:latin typeface="Garamond" panose="02020404030301010803" pitchFamily="18" charset="0"/>
                  <a:ea typeface="Cambria" pitchFamily="18" charset="0"/>
                </a:rPr>
                <a:t>переподготовка</a:t>
              </a:r>
              <a:endParaRPr lang="ru-RU" sz="2000" b="1" dirty="0">
                <a:solidFill>
                  <a:schemeClr val="bg1"/>
                </a:solidFill>
                <a:latin typeface="Garamond" panose="02020404030301010803" pitchFamily="18" charset="0"/>
                <a:ea typeface="Cambria" pitchFamily="18" charset="0"/>
              </a:endParaRPr>
            </a:p>
          </p:txBody>
        </p: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7574"/>
            <a:ext cx="1566410" cy="12531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721" y="3136746"/>
            <a:ext cx="1856882" cy="10060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502" y="592001"/>
            <a:ext cx="863016" cy="8630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93" y="4709136"/>
            <a:ext cx="9144793" cy="445047"/>
          </a:xfrm>
          <a:prstGeom prst="rect">
            <a:avLst/>
          </a:prstGeom>
        </p:spPr>
      </p:pic>
      <p:sp>
        <p:nvSpPr>
          <p:cNvPr id="10" name="Google Shape;244;p28"/>
          <p:cNvSpPr txBox="1"/>
          <p:nvPr/>
        </p:nvSpPr>
        <p:spPr>
          <a:xfrm>
            <a:off x="3995936" y="3338983"/>
            <a:ext cx="2657622" cy="1056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Garamond" panose="02020404030301010803" pitchFamily="18" charset="0"/>
                <a:ea typeface="Cambria" pitchFamily="18" charset="0"/>
              </a:rPr>
              <a:t>стажировка</a:t>
            </a:r>
            <a:endParaRPr lang="ru-RU" b="1" dirty="0">
              <a:solidFill>
                <a:schemeClr val="bg1"/>
              </a:solidFill>
              <a:latin typeface="Garamond" panose="02020404030301010803" pitchFamily="18" charset="0"/>
              <a:ea typeface="Cambr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9555" y="517144"/>
            <a:ext cx="975445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2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89;p15"/>
          <p:cNvSpPr txBox="1">
            <a:spLocks noGrp="1"/>
          </p:cNvSpPr>
          <p:nvPr>
            <p:ph type="ctrTitle"/>
          </p:nvPr>
        </p:nvSpPr>
        <p:spPr>
          <a:xfrm>
            <a:off x="0" y="1475988"/>
            <a:ext cx="9144000" cy="682229"/>
          </a:xfrm>
        </p:spPr>
        <p:txBody>
          <a:bodyPr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 typeface="Oswald" charset="-52"/>
              <a:buNone/>
              <a:defRPr/>
            </a:pPr>
            <a:r>
              <a:rPr lang="ru-RU" altLang="ru-RU" sz="2400" dirty="0" smtClean="0">
                <a:solidFill>
                  <a:srgbClr val="1F2791"/>
                </a:solidFill>
                <a:latin typeface="Garamond" panose="02020404030301010803" pitchFamily="18" charset="0"/>
                <a:cs typeface="Arial" panose="020B0604020202020204" pitchFamily="34" charset="0"/>
                <a:sym typeface="Oswald" charset="-52"/>
              </a:rPr>
              <a:t>ЖЕЛАЮ ПРОФЕССИОНАЛИЗМА </a:t>
            </a:r>
            <a:r>
              <a:rPr lang="ru-RU" altLang="ru-RU" sz="2400" dirty="0" smtClean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  <a:sym typeface="Oswald" charset="-52"/>
              </a:rPr>
              <a:t>!</a:t>
            </a:r>
          </a:p>
        </p:txBody>
      </p:sp>
      <p:sp>
        <p:nvSpPr>
          <p:cNvPr id="26627" name="Прямоугольник 1"/>
          <p:cNvSpPr>
            <a:spLocks noChangeArrowheads="1"/>
          </p:cNvSpPr>
          <p:nvPr/>
        </p:nvSpPr>
        <p:spPr bwMode="auto">
          <a:xfrm>
            <a:off x="-20637" y="2331730"/>
            <a:ext cx="9133831" cy="215443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ru-RU" altLang="ru-RU" sz="1600" dirty="0" smtClean="0">
                <a:solidFill>
                  <a:srgbClr val="1F2791"/>
                </a:solidFill>
                <a:latin typeface="Garamond" panose="02020404030301010803" pitchFamily="18" charset="0"/>
              </a:rPr>
              <a:t>Бруева Татьяна Александровна</a:t>
            </a:r>
            <a:endParaRPr lang="ru-RU" altLang="ru-RU" sz="1600" dirty="0">
              <a:solidFill>
                <a:srgbClr val="1F2791"/>
              </a:solidFill>
              <a:latin typeface="Garamond" panose="02020404030301010803" pitchFamily="18" charset="0"/>
            </a:endParaRPr>
          </a:p>
          <a:p>
            <a:pPr algn="ctr">
              <a:buClr>
                <a:srgbClr val="000000"/>
              </a:buClr>
            </a:pPr>
            <a:endParaRPr lang="ru-RU" altLang="ru-RU" sz="1600" dirty="0" smtClean="0">
              <a:solidFill>
                <a:srgbClr val="1F2791"/>
              </a:solidFill>
              <a:latin typeface="Garamond" panose="02020404030301010803" pitchFamily="18" charset="0"/>
            </a:endParaRPr>
          </a:p>
          <a:p>
            <a:pPr algn="ctr">
              <a:buClr>
                <a:srgbClr val="000000"/>
              </a:buClr>
            </a:pPr>
            <a:r>
              <a:rPr lang="ru-RU" altLang="ru-RU" sz="1600" dirty="0" smtClean="0">
                <a:solidFill>
                  <a:srgbClr val="1F2791"/>
                </a:solidFill>
                <a:latin typeface="Garamond" panose="02020404030301010803" pitchFamily="18" charset="0"/>
              </a:rPr>
              <a:t>заместитель заведующего</a:t>
            </a:r>
          </a:p>
          <a:p>
            <a:pPr algn="ctr">
              <a:buClr>
                <a:srgbClr val="000000"/>
              </a:buClr>
            </a:pPr>
            <a:r>
              <a:rPr lang="ru-RU" altLang="ru-RU" sz="1600" dirty="0" smtClean="0">
                <a:solidFill>
                  <a:srgbClr val="1F2791"/>
                </a:solidFill>
                <a:latin typeface="Garamond" panose="02020404030301010803" pitchFamily="18" charset="0"/>
              </a:rPr>
              <a:t> Центром непрерывного образования</a:t>
            </a:r>
            <a:endParaRPr lang="ru-RU" altLang="ru-RU" sz="1600" dirty="0">
              <a:solidFill>
                <a:srgbClr val="1F2791"/>
              </a:solidFill>
              <a:latin typeface="Garamond" panose="02020404030301010803" pitchFamily="18" charset="0"/>
            </a:endParaRPr>
          </a:p>
          <a:p>
            <a:pPr algn="ctr">
              <a:buClr>
                <a:srgbClr val="000000"/>
              </a:buClr>
            </a:pPr>
            <a:r>
              <a:rPr lang="ru-RU" altLang="ru-RU" sz="1600" dirty="0">
                <a:solidFill>
                  <a:srgbClr val="1F2791"/>
                </a:solidFill>
                <a:latin typeface="Garamond" panose="02020404030301010803" pitchFamily="18" charset="0"/>
              </a:rPr>
              <a:t>Российской государственной детской </a:t>
            </a:r>
            <a:r>
              <a:rPr lang="ru-RU" altLang="ru-RU" sz="1600" dirty="0" smtClean="0">
                <a:solidFill>
                  <a:srgbClr val="1F2791"/>
                </a:solidFill>
                <a:latin typeface="Garamond" panose="02020404030301010803" pitchFamily="18" charset="0"/>
              </a:rPr>
              <a:t>библиотеки</a:t>
            </a:r>
            <a:endParaRPr lang="ru-RU" altLang="ru-RU" sz="1600" dirty="0">
              <a:solidFill>
                <a:srgbClr val="1F2791"/>
              </a:solidFill>
              <a:latin typeface="Garamond" panose="02020404030301010803" pitchFamily="18" charset="0"/>
            </a:endParaRPr>
          </a:p>
          <a:p>
            <a:pPr algn="ctr">
              <a:buClr>
                <a:srgbClr val="000000"/>
              </a:buClr>
            </a:pPr>
            <a:endParaRPr lang="ru-RU" altLang="ru-RU" sz="1600" dirty="0" smtClean="0">
              <a:solidFill>
                <a:srgbClr val="1F2791"/>
              </a:solidFill>
              <a:latin typeface="Garamond" panose="02020404030301010803" pitchFamily="18" charset="0"/>
            </a:endParaRPr>
          </a:p>
          <a:p>
            <a:pPr algn="ctr">
              <a:buClr>
                <a:srgbClr val="000000"/>
              </a:buClr>
            </a:pPr>
            <a:r>
              <a:rPr lang="en-US" altLang="ru-RU" sz="2000" dirty="0">
                <a:solidFill>
                  <a:srgbClr val="1F2791"/>
                </a:solidFill>
                <a:latin typeface="Garamond" panose="02020404030301010803" pitchFamily="18" charset="0"/>
              </a:rPr>
              <a:t>p</a:t>
            </a:r>
            <a:r>
              <a:rPr lang="en-US" altLang="ru-RU" sz="2000" dirty="0" smtClean="0">
                <a:solidFill>
                  <a:srgbClr val="1F2791"/>
                </a:solidFill>
                <a:latin typeface="Garamond" panose="02020404030301010803" pitchFamily="18" charset="0"/>
              </a:rPr>
              <a:t>rof-standart@rgdb.ru</a:t>
            </a:r>
            <a:endParaRPr lang="ru-RU" altLang="ru-RU" sz="2000" dirty="0">
              <a:solidFill>
                <a:srgbClr val="1F2791"/>
              </a:solidFill>
              <a:latin typeface="Garamond" panose="02020404030301010803" pitchFamily="18" charset="0"/>
            </a:endParaRPr>
          </a:p>
          <a:p>
            <a:pPr algn="ctr" eaLnBrk="1" hangingPunct="1"/>
            <a:endParaRPr lang="ru-RU" altLang="ru-RU" sz="1800" dirty="0">
              <a:solidFill>
                <a:srgbClr val="58430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210" y="197423"/>
            <a:ext cx="1224136" cy="12241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75583"/>
            <a:ext cx="9144793" cy="78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55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DFC5-5344-4367-B628-DC0C0F746B95}" type="slidenum">
              <a:rPr lang="ru-RU" altLang="ru-RU" smtClean="0"/>
              <a:pPr/>
              <a:t>2</a:t>
            </a:fld>
            <a:endParaRPr lang="ru-RU" alt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6265"/>
          <a:stretch/>
        </p:blipFill>
        <p:spPr>
          <a:xfrm>
            <a:off x="251520" y="396034"/>
            <a:ext cx="6984776" cy="38184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Google Shape;181;p14"/>
          <p:cNvSpPr txBox="1">
            <a:spLocks/>
          </p:cNvSpPr>
          <p:nvPr/>
        </p:nvSpPr>
        <p:spPr>
          <a:xfrm>
            <a:off x="589992" y="34775"/>
            <a:ext cx="8554008" cy="2677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3796BF"/>
              </a:buClr>
              <a:buSzPts val="3000"/>
              <a:defRPr/>
            </a:pPr>
            <a:r>
              <a:rPr lang="ru-RU" altLang="ru-RU" sz="1800" b="1" dirty="0" smtClean="0">
                <a:solidFill>
                  <a:srgbClr val="1F2791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НАЦИОНАЛЬНАЯ СИСТЕМА </a:t>
            </a:r>
            <a:r>
              <a:rPr lang="ru-RU" altLang="ru-RU" sz="1800" b="1" dirty="0" smtClean="0">
                <a:solidFill>
                  <a:srgbClr val="1F2791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КВАЛИФИКАЦИЙ </a:t>
            </a:r>
            <a:endParaRPr lang="ru-RU" altLang="ru-RU" sz="1800" b="1" dirty="0">
              <a:solidFill>
                <a:srgbClr val="1F2791"/>
              </a:solidFill>
              <a:latin typeface="Garamond" panose="02020404030301010803" pitchFamily="18" charset="0"/>
              <a:cs typeface="Arial" charset="0"/>
              <a:sym typeface="Oswald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4954298"/>
            <a:ext cx="9144793" cy="2283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1" y="4307961"/>
            <a:ext cx="5938593" cy="6354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670" y="3704258"/>
            <a:ext cx="1063005" cy="10630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4054" y="137782"/>
            <a:ext cx="975445" cy="9815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08304" y="1776321"/>
            <a:ext cx="1699841" cy="120032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«Стратегия</a:t>
            </a:r>
          </a:p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развития</a:t>
            </a:r>
          </a:p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национальной системы</a:t>
            </a:r>
          </a:p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квалификаций РФ </a:t>
            </a:r>
          </a:p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на период до 2023 г.» 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2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DFC5-5344-4367-B628-DC0C0F746B95}" type="slidenum">
              <a:rPr lang="ru-RU" altLang="ru-RU" smtClean="0"/>
              <a:pPr/>
              <a:t>3</a:t>
            </a:fld>
            <a:endParaRPr lang="ru-RU" alt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323712"/>
            <a:ext cx="1739483" cy="11622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2942" y="68762"/>
            <a:ext cx="9141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rgbClr val="6E5006"/>
              </a:solidFill>
            </a:endParaRPr>
          </a:p>
        </p:txBody>
      </p:sp>
      <p:sp>
        <p:nvSpPr>
          <p:cNvPr id="7" name="Google Shape;181;p14"/>
          <p:cNvSpPr txBox="1">
            <a:spLocks/>
          </p:cNvSpPr>
          <p:nvPr/>
        </p:nvSpPr>
        <p:spPr>
          <a:xfrm>
            <a:off x="418682" y="-60862"/>
            <a:ext cx="8725318" cy="6593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3796BF"/>
              </a:buClr>
              <a:buSzPts val="3000"/>
              <a:defRPr/>
            </a:pPr>
            <a:r>
              <a:rPr lang="ru-RU" altLang="ru-RU" sz="1800" b="1" dirty="0" smtClean="0">
                <a:solidFill>
                  <a:srgbClr val="1F2791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СОВЕТ ПО ПРОФЕССИОНАЛЬНЫМ КВАЛИФИКАЦИЯМ В СФЕРЕ КУЛЬТУРЫ</a:t>
            </a:r>
          </a:p>
        </p:txBody>
      </p:sp>
      <p:sp>
        <p:nvSpPr>
          <p:cNvPr id="9" name="Google Shape;181;p14"/>
          <p:cNvSpPr txBox="1">
            <a:spLocks/>
          </p:cNvSpPr>
          <p:nvPr/>
        </p:nvSpPr>
        <p:spPr>
          <a:xfrm>
            <a:off x="104299" y="2584700"/>
            <a:ext cx="4179669" cy="210727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3796BF"/>
              </a:buClr>
              <a:buSzPts val="3000"/>
              <a:defRPr/>
            </a:pPr>
            <a:endParaRPr lang="ru-RU" altLang="ru-RU" sz="1600" b="1" dirty="0" smtClean="0">
              <a:solidFill>
                <a:schemeClr val="accent5">
                  <a:lumMod val="50000"/>
                </a:schemeClr>
              </a:solidFill>
              <a:latin typeface="Garamond" panose="02020404030301010803" pitchFamily="18" charset="0"/>
              <a:cs typeface="Arial" charset="0"/>
              <a:sym typeface="Oswald" charset="-52"/>
            </a:endParaRPr>
          </a:p>
          <a:p>
            <a:pPr algn="ctr">
              <a:buClr>
                <a:srgbClr val="3796BF"/>
              </a:buClr>
              <a:buSzPts val="3000"/>
              <a:defRPr/>
            </a:pPr>
            <a:r>
              <a:rPr lang="ru-RU" altLang="ru-RU" sz="1600" b="1" dirty="0" smtClean="0">
                <a:solidFill>
                  <a:srgbClr val="1F2791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Основные задачи СПК</a:t>
            </a:r>
          </a:p>
          <a:p>
            <a:pPr algn="ctr">
              <a:buClr>
                <a:srgbClr val="3796BF"/>
              </a:buClr>
              <a:buSzPts val="3000"/>
              <a:defRPr/>
            </a:pPr>
            <a:endParaRPr lang="ru-RU" altLang="ru-RU" sz="1200" b="1" dirty="0" smtClean="0">
              <a:solidFill>
                <a:srgbClr val="1F2791"/>
              </a:solidFill>
              <a:latin typeface="Garamond" panose="02020404030301010803" pitchFamily="18" charset="0"/>
              <a:cs typeface="Arial" charset="0"/>
              <a:sym typeface="Oswald" charset="-52"/>
            </a:endParaRPr>
          </a:p>
          <a:p>
            <a:pPr marL="171450" indent="-171450">
              <a:buClr>
                <a:srgbClr val="3796BF"/>
              </a:buClr>
              <a:buSzPts val="3000"/>
              <a:buFont typeface="Wingdings" panose="05000000000000000000" pitchFamily="2" charset="2"/>
              <a:buChar char="q"/>
              <a:defRPr/>
            </a:pPr>
            <a:r>
              <a:rPr lang="ru-RU" altLang="ru-RU" sz="1200" b="1" dirty="0">
                <a:solidFill>
                  <a:srgbClr val="1F2791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мониторинг отраслевого рынка труда</a:t>
            </a:r>
          </a:p>
          <a:p>
            <a:pPr marL="285750" indent="-285750">
              <a:buClr>
                <a:srgbClr val="3796BF"/>
              </a:buClr>
              <a:buSzPts val="3000"/>
              <a:buFont typeface="Arial" panose="020B0604020202020204" pitchFamily="34" charset="0"/>
              <a:buChar char="•"/>
              <a:defRPr/>
            </a:pPr>
            <a:endParaRPr lang="ru-RU" altLang="ru-RU" sz="1200" b="1" dirty="0" smtClean="0">
              <a:solidFill>
                <a:srgbClr val="1F2791"/>
              </a:solidFill>
              <a:latin typeface="Garamond" panose="02020404030301010803" pitchFamily="18" charset="0"/>
              <a:cs typeface="Arial" charset="0"/>
              <a:sym typeface="Oswald" charset="-52"/>
            </a:endParaRPr>
          </a:p>
          <a:p>
            <a:pPr marL="171450" indent="-171450">
              <a:buClr>
                <a:srgbClr val="3796BF"/>
              </a:buClr>
              <a:buSzPts val="3000"/>
              <a:buFont typeface="Wingdings" panose="05000000000000000000" pitchFamily="2" charset="2"/>
              <a:buChar char="q"/>
              <a:defRPr/>
            </a:pPr>
            <a:r>
              <a:rPr lang="ru-RU" altLang="ru-RU" sz="1200" b="1" dirty="0">
                <a:solidFill>
                  <a:srgbClr val="1F2791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организация разработки отраслевых профессиональных стандартов</a:t>
            </a:r>
          </a:p>
          <a:p>
            <a:pPr marL="285750" indent="-285750">
              <a:buClr>
                <a:srgbClr val="3796BF"/>
              </a:buClr>
              <a:buSzPts val="3000"/>
              <a:buFont typeface="Arial" panose="020B0604020202020204" pitchFamily="34" charset="0"/>
              <a:buChar char="•"/>
              <a:defRPr/>
            </a:pPr>
            <a:endParaRPr lang="ru-RU" altLang="ru-RU" sz="1200" b="1" dirty="0" smtClean="0">
              <a:solidFill>
                <a:srgbClr val="1F2791"/>
              </a:solidFill>
              <a:latin typeface="Garamond" panose="02020404030301010803" pitchFamily="18" charset="0"/>
              <a:cs typeface="Arial" charset="0"/>
              <a:sym typeface="Oswald" charset="-52"/>
            </a:endParaRPr>
          </a:p>
          <a:p>
            <a:pPr marL="171450" indent="-171450">
              <a:buClr>
                <a:srgbClr val="3796BF"/>
              </a:buClr>
              <a:buSzPts val="3000"/>
              <a:buFont typeface="Wingdings" panose="05000000000000000000" pitchFamily="2" charset="2"/>
              <a:buChar char="q"/>
              <a:defRPr/>
            </a:pPr>
            <a:r>
              <a:rPr lang="ru-RU" altLang="ru-RU" sz="1200" b="1" dirty="0">
                <a:solidFill>
                  <a:srgbClr val="1F2791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сопровождение внедрения профессиональных стандартов в подведомственных учреждениях</a:t>
            </a:r>
          </a:p>
          <a:p>
            <a:pPr marL="285750" indent="-285750">
              <a:buClr>
                <a:srgbClr val="3796BF"/>
              </a:buClr>
              <a:buSzPts val="3000"/>
              <a:buFont typeface="Arial" panose="020B0604020202020204" pitchFamily="34" charset="0"/>
              <a:buChar char="•"/>
              <a:defRPr/>
            </a:pPr>
            <a:endParaRPr lang="ru-RU" altLang="ru-RU" sz="1200" b="1" dirty="0" smtClean="0">
              <a:solidFill>
                <a:srgbClr val="1F2791"/>
              </a:solidFill>
              <a:latin typeface="Garamond" panose="02020404030301010803" pitchFamily="18" charset="0"/>
              <a:cs typeface="Arial" charset="0"/>
              <a:sym typeface="Oswald" charset="-52"/>
            </a:endParaRPr>
          </a:p>
          <a:p>
            <a:pPr marL="171450" indent="-171450">
              <a:buClr>
                <a:srgbClr val="3796BF"/>
              </a:buClr>
              <a:buSzPts val="3000"/>
              <a:buFont typeface="Wingdings" panose="05000000000000000000" pitchFamily="2" charset="2"/>
              <a:buChar char="q"/>
              <a:defRPr/>
            </a:pPr>
            <a:r>
              <a:rPr lang="ru-RU" altLang="ru-RU" sz="1200" b="1" dirty="0" smtClean="0">
                <a:solidFill>
                  <a:srgbClr val="1F2791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оценка </a:t>
            </a:r>
            <a:r>
              <a:rPr lang="ru-RU" altLang="ru-RU" sz="1200" b="1" dirty="0">
                <a:solidFill>
                  <a:srgbClr val="1F2791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квалификации работников </a:t>
            </a:r>
            <a:r>
              <a:rPr lang="ru-RU" altLang="ru-RU" sz="1200" b="1" dirty="0" smtClean="0">
                <a:solidFill>
                  <a:srgbClr val="1F2791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отрасли</a:t>
            </a:r>
          </a:p>
          <a:p>
            <a:pPr marL="285750" indent="-285750">
              <a:buClr>
                <a:srgbClr val="3796BF"/>
              </a:buClr>
              <a:buSzPts val="3000"/>
              <a:buFont typeface="Arial" panose="020B0604020202020204" pitchFamily="34" charset="0"/>
              <a:buChar char="•"/>
              <a:defRPr/>
            </a:pPr>
            <a:endParaRPr lang="ru-RU" altLang="ru-RU" sz="1200" b="1" dirty="0" smtClean="0">
              <a:solidFill>
                <a:schemeClr val="accent5">
                  <a:lumMod val="50000"/>
                </a:schemeClr>
              </a:solidFill>
              <a:latin typeface="Garamond" panose="02020404030301010803" pitchFamily="18" charset="0"/>
              <a:cs typeface="Arial" charset="0"/>
              <a:sym typeface="Oswald" charset="-52"/>
            </a:endParaRPr>
          </a:p>
          <a:p>
            <a:pPr>
              <a:buClr>
                <a:srgbClr val="3796BF"/>
              </a:buClr>
              <a:buSzPts val="3000"/>
              <a:defRPr/>
            </a:pPr>
            <a:endParaRPr lang="ru-RU" altLang="ru-RU" sz="1200" b="1" dirty="0" smtClean="0">
              <a:solidFill>
                <a:schemeClr val="accent5">
                  <a:lumMod val="50000"/>
                </a:schemeClr>
              </a:solidFill>
              <a:latin typeface="Garamond" panose="02020404030301010803" pitchFamily="18" charset="0"/>
              <a:cs typeface="Arial" charset="0"/>
              <a:sym typeface="Oswald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23" y="697353"/>
            <a:ext cx="7366979" cy="52322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>
              <a:buClr>
                <a:srgbClr val="3796BF"/>
              </a:buClr>
              <a:buSzPts val="3000"/>
              <a:defRPr/>
            </a:pPr>
            <a:r>
              <a:rPr lang="ru-RU" altLang="ru-RU" sz="1400" b="1" dirty="0">
                <a:solidFill>
                  <a:srgbClr val="1F2791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Национальный совет при Президенте Российской </a:t>
            </a:r>
            <a:r>
              <a:rPr lang="ru-RU" altLang="ru-RU" sz="1400" b="1" dirty="0" smtClean="0">
                <a:solidFill>
                  <a:srgbClr val="1F2791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Федерации</a:t>
            </a:r>
          </a:p>
          <a:p>
            <a:pPr lvl="0">
              <a:buClr>
                <a:srgbClr val="3796BF"/>
              </a:buClr>
              <a:buSzPts val="3000"/>
              <a:defRPr/>
            </a:pPr>
            <a:r>
              <a:rPr lang="ru-RU" altLang="ru-RU" sz="1400" b="1" dirty="0" smtClean="0">
                <a:solidFill>
                  <a:srgbClr val="1F2791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одобрил </a:t>
            </a:r>
            <a:r>
              <a:rPr lang="ru-RU" altLang="ru-RU" sz="1400" b="1" dirty="0">
                <a:solidFill>
                  <a:srgbClr val="1F2791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создание </a:t>
            </a:r>
            <a:r>
              <a:rPr lang="ru-RU" altLang="ru-RU" sz="1400" b="1" dirty="0" smtClean="0">
                <a:solidFill>
                  <a:srgbClr val="1F2791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СПК в сфере культуры (Протокол </a:t>
            </a:r>
            <a:r>
              <a:rPr lang="ru-RU" altLang="ru-RU" sz="1400" b="1" dirty="0">
                <a:solidFill>
                  <a:srgbClr val="1F2791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№ </a:t>
            </a:r>
            <a:r>
              <a:rPr lang="ru-RU" altLang="ru-RU" sz="1400" b="1" dirty="0" smtClean="0">
                <a:solidFill>
                  <a:srgbClr val="1F2791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67 от </a:t>
            </a:r>
            <a:r>
              <a:rPr lang="ru-RU" altLang="ru-RU" sz="1400" b="1" dirty="0">
                <a:solidFill>
                  <a:srgbClr val="1F2791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21 сентября 2022 </a:t>
            </a:r>
            <a:r>
              <a:rPr lang="ru-RU" altLang="ru-RU" sz="1400" b="1" dirty="0" smtClean="0">
                <a:solidFill>
                  <a:srgbClr val="1F2791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года)</a:t>
            </a:r>
            <a:endParaRPr lang="ru-RU" dirty="0">
              <a:solidFill>
                <a:srgbClr val="1F279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781" y="417305"/>
            <a:ext cx="976940" cy="9812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79233" y="1892107"/>
            <a:ext cx="4392488" cy="267765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ru-RU" sz="1200" b="1" dirty="0">
              <a:solidFill>
                <a:srgbClr val="1F2791"/>
              </a:solidFill>
              <a:latin typeface="Garamond" panose="02020404030301010803" pitchFamily="18" charset="0"/>
              <a:ea typeface="+mj-ea"/>
              <a:cs typeface="Arial" charset="0"/>
            </a:endParaRPr>
          </a:p>
          <a:p>
            <a:pPr algn="ctr"/>
            <a:r>
              <a:rPr lang="ru-RU" sz="1400" b="1" dirty="0">
                <a:solidFill>
                  <a:srgbClr val="1F2791"/>
                </a:solidFill>
                <a:latin typeface="Garamond" panose="02020404030301010803" pitchFamily="18" charset="0"/>
                <a:ea typeface="+mj-ea"/>
                <a:cs typeface="Arial" charset="0"/>
              </a:rPr>
              <a:t>Комиссия </a:t>
            </a:r>
            <a:endParaRPr lang="ru-RU" sz="1400" b="1" dirty="0" smtClean="0">
              <a:solidFill>
                <a:srgbClr val="1F2791"/>
              </a:solidFill>
              <a:latin typeface="Garamond" panose="02020404030301010803" pitchFamily="18" charset="0"/>
              <a:ea typeface="+mj-ea"/>
              <a:cs typeface="Arial" charset="0"/>
            </a:endParaRPr>
          </a:p>
          <a:p>
            <a:pPr algn="ctr"/>
            <a:r>
              <a:rPr lang="ru-RU" sz="1400" b="1" dirty="0" smtClean="0">
                <a:solidFill>
                  <a:srgbClr val="1F2791"/>
                </a:solidFill>
                <a:latin typeface="Garamond" panose="02020404030301010803" pitchFamily="18" charset="0"/>
                <a:ea typeface="+mj-ea"/>
                <a:cs typeface="Arial" charset="0"/>
              </a:rPr>
              <a:t>по </a:t>
            </a:r>
            <a:r>
              <a:rPr lang="ru-RU" sz="1400" b="1" dirty="0">
                <a:solidFill>
                  <a:srgbClr val="1F2791"/>
                </a:solidFill>
                <a:latin typeface="Garamond" panose="02020404030301010803" pitchFamily="18" charset="0"/>
                <a:ea typeface="+mj-ea"/>
                <a:cs typeface="Arial" charset="0"/>
              </a:rPr>
              <a:t>развитию квалификаций</a:t>
            </a:r>
          </a:p>
          <a:p>
            <a:pPr algn="ctr"/>
            <a:r>
              <a:rPr lang="ru-RU" sz="1400" b="1" dirty="0">
                <a:solidFill>
                  <a:srgbClr val="1F2791"/>
                </a:solidFill>
                <a:latin typeface="Garamond" panose="02020404030301010803" pitchFamily="18" charset="0"/>
                <a:ea typeface="+mj-ea"/>
                <a:cs typeface="Arial" charset="0"/>
              </a:rPr>
              <a:t>в области библиотечного и архивного дела</a:t>
            </a:r>
          </a:p>
          <a:p>
            <a:endParaRPr lang="ru-RU" sz="1200" b="1" dirty="0">
              <a:solidFill>
                <a:srgbClr val="1F2791"/>
              </a:solidFill>
              <a:latin typeface="Garamond" panose="02020404030301010803" pitchFamily="18" charset="0"/>
              <a:ea typeface="+mj-ea"/>
              <a:cs typeface="Arial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ru-RU" sz="1200" b="1" dirty="0" smtClean="0">
              <a:solidFill>
                <a:srgbClr val="1F2791"/>
              </a:solidFill>
              <a:latin typeface="Garamond" panose="02020404030301010803" pitchFamily="18" charset="0"/>
              <a:ea typeface="+mj-ea"/>
              <a:cs typeface="Arial" charset="0"/>
            </a:endParaRPr>
          </a:p>
          <a:p>
            <a:pPr algn="ctr"/>
            <a:endParaRPr lang="ru-RU" sz="1200" b="1" dirty="0" smtClean="0">
              <a:solidFill>
                <a:srgbClr val="1F2791"/>
              </a:solidFill>
              <a:latin typeface="Garamond" panose="02020404030301010803" pitchFamily="18" charset="0"/>
              <a:ea typeface="+mj-ea"/>
              <a:cs typeface="Arial" charset="0"/>
            </a:endParaRPr>
          </a:p>
          <a:p>
            <a:pPr algn="ctr"/>
            <a:endParaRPr lang="ru-RU" sz="1200" b="1" dirty="0" smtClean="0">
              <a:solidFill>
                <a:srgbClr val="1F2791"/>
              </a:solidFill>
              <a:latin typeface="Garamond" panose="02020404030301010803" pitchFamily="18" charset="0"/>
              <a:ea typeface="+mj-ea"/>
              <a:cs typeface="Arial" charset="0"/>
            </a:endParaRPr>
          </a:p>
          <a:p>
            <a:pPr algn="ctr"/>
            <a:r>
              <a:rPr lang="ru-RU" sz="1200" b="1" dirty="0" smtClean="0">
                <a:solidFill>
                  <a:srgbClr val="1F2791"/>
                </a:solidFill>
                <a:latin typeface="Garamond" panose="02020404030301010803" pitchFamily="18" charset="0"/>
                <a:ea typeface="+mj-ea"/>
                <a:cs typeface="Arial" charset="0"/>
              </a:rPr>
              <a:t>Рабочая группа</a:t>
            </a:r>
          </a:p>
          <a:p>
            <a:pPr algn="ctr"/>
            <a:r>
              <a:rPr lang="ru-RU" sz="1200" b="1" dirty="0" smtClean="0">
                <a:solidFill>
                  <a:srgbClr val="1F2791"/>
                </a:solidFill>
                <a:latin typeface="Garamond" panose="02020404030301010803" pitchFamily="18" charset="0"/>
                <a:ea typeface="+mj-ea"/>
                <a:cs typeface="Arial" charset="0"/>
              </a:rPr>
              <a:t> </a:t>
            </a:r>
            <a:r>
              <a:rPr lang="ru-RU" sz="1200" b="1" dirty="0">
                <a:solidFill>
                  <a:srgbClr val="1F2791"/>
                </a:solidFill>
                <a:latin typeface="Garamond" panose="02020404030301010803" pitchFamily="18" charset="0"/>
                <a:ea typeface="+mj-ea"/>
                <a:cs typeface="Arial" charset="0"/>
              </a:rPr>
              <a:t>по </a:t>
            </a:r>
            <a:r>
              <a:rPr lang="ru-RU" sz="1200" b="1" dirty="0" smtClean="0">
                <a:solidFill>
                  <a:srgbClr val="1F2791"/>
                </a:solidFill>
                <a:latin typeface="Garamond" panose="02020404030301010803" pitchFamily="18" charset="0"/>
                <a:ea typeface="+mj-ea"/>
                <a:cs typeface="Arial" charset="0"/>
              </a:rPr>
              <a:t>разработке профстандарта в области</a:t>
            </a:r>
          </a:p>
          <a:p>
            <a:pPr algn="ctr"/>
            <a:r>
              <a:rPr lang="ru-RU" sz="1200" b="1" dirty="0" smtClean="0">
                <a:solidFill>
                  <a:srgbClr val="1F2791"/>
                </a:solidFill>
                <a:latin typeface="Garamond" panose="02020404030301010803" pitchFamily="18" charset="0"/>
                <a:ea typeface="+mj-ea"/>
                <a:cs typeface="Arial" charset="0"/>
              </a:rPr>
              <a:t>реставрации архивных и </a:t>
            </a:r>
            <a:r>
              <a:rPr lang="ru-RU" sz="1200" b="1" dirty="0">
                <a:solidFill>
                  <a:srgbClr val="1F2791"/>
                </a:solidFill>
                <a:latin typeface="Garamond" panose="02020404030301010803" pitchFamily="18" charset="0"/>
                <a:ea typeface="+mj-ea"/>
                <a:cs typeface="Arial" charset="0"/>
              </a:rPr>
              <a:t>библиотечных документов</a:t>
            </a:r>
          </a:p>
          <a:p>
            <a:endParaRPr lang="ru-RU" sz="1200" b="1" dirty="0">
              <a:solidFill>
                <a:schemeClr val="accent5">
                  <a:lumMod val="50000"/>
                </a:schemeClr>
              </a:solidFill>
              <a:latin typeface="Garamond" panose="02020404030301010803" pitchFamily="18" charset="0"/>
              <a:ea typeface="+mj-ea"/>
              <a:cs typeface="Arial" charset="0"/>
            </a:endParaRP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931" y="4767263"/>
            <a:ext cx="9144793" cy="382965"/>
          </a:xfrm>
          <a:prstGeom prst="rect">
            <a:avLst/>
          </a:prstGeom>
        </p:spPr>
      </p:pic>
      <p:sp>
        <p:nvSpPr>
          <p:cNvPr id="10" name="Стрелка вниз 9"/>
          <p:cNvSpPr/>
          <p:nvPr/>
        </p:nvSpPr>
        <p:spPr>
          <a:xfrm>
            <a:off x="6422076" y="3011669"/>
            <a:ext cx="484632" cy="438531"/>
          </a:xfrm>
          <a:prstGeom prst="downArrow">
            <a:avLst/>
          </a:prstGeom>
          <a:solidFill>
            <a:srgbClr val="1B14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44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DFC5-5344-4367-B628-DC0C0F746B95}" type="slidenum">
              <a:rPr lang="ru-RU" altLang="ru-RU" smtClean="0"/>
              <a:pPr/>
              <a:t>4</a:t>
            </a:fld>
            <a:endParaRPr lang="ru-RU" alt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87"/>
          <a:stretch/>
        </p:blipFill>
        <p:spPr>
          <a:xfrm>
            <a:off x="4242855" y="1799512"/>
            <a:ext cx="3168352" cy="31800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559"/>
            <a:ext cx="3888432" cy="51039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283968" y="99830"/>
            <a:ext cx="4610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1F2791"/>
                </a:solidFill>
                <a:latin typeface="Garamond" panose="02020404030301010803" pitchFamily="18" charset="0"/>
                <a:ea typeface="+mj-ea"/>
                <a:cs typeface="Arial" charset="0"/>
              </a:rPr>
              <a:t>БИБЛИОТЕЧНЫЙ ПРОФСТАНДАРТ  УТВЕРЖДЕН</a:t>
            </a:r>
            <a:endParaRPr lang="ru-RU" sz="2200" b="1" dirty="0">
              <a:solidFill>
                <a:srgbClr val="1F2791"/>
              </a:solidFill>
              <a:latin typeface="Garamond" panose="02020404030301010803" pitchFamily="18" charset="0"/>
              <a:ea typeface="+mj-ea"/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9018" y="3785722"/>
            <a:ext cx="975445" cy="98154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50240" y="928107"/>
            <a:ext cx="4983437" cy="76944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  <a:ea typeface="+mj-ea"/>
                <a:cs typeface="Arial" charset="0"/>
              </a:rPr>
              <a:t>По решению Совета библиотек при Министерстве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  <a:ea typeface="+mj-ea"/>
                <a:cs typeface="Arial" charset="0"/>
              </a:rPr>
              <a:t>культуры</a:t>
            </a:r>
            <a:endParaRPr lang="en-US" sz="1100" b="1" dirty="0" smtClean="0">
              <a:solidFill>
                <a:schemeClr val="accent5">
                  <a:lumMod val="50000"/>
                </a:schemeClr>
              </a:solidFill>
              <a:latin typeface="Garamond" panose="02020404030301010803" pitchFamily="18" charset="0"/>
              <a:ea typeface="+mj-ea"/>
              <a:cs typeface="Arial" charset="0"/>
            </a:endParaRPr>
          </a:p>
          <a:p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  <a:ea typeface="+mj-ea"/>
                <a:cs typeface="Arial" charset="0"/>
              </a:rPr>
              <a:t>Российской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  <a:ea typeface="+mj-ea"/>
                <a:cs typeface="Arial" charset="0"/>
              </a:rPr>
              <a:t>Федерации от 26 августа 2020 г. (протокол № П-153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  <a:ea typeface="+mj-ea"/>
                <a:cs typeface="Arial" charset="0"/>
              </a:rPr>
              <a:t>)</a:t>
            </a:r>
            <a:endParaRPr lang="en-US" sz="1100" b="1" dirty="0" smtClean="0">
              <a:solidFill>
                <a:schemeClr val="accent5">
                  <a:lumMod val="50000"/>
                </a:schemeClr>
              </a:solidFill>
              <a:latin typeface="Garamond" panose="02020404030301010803" pitchFamily="18" charset="0"/>
              <a:ea typeface="+mj-ea"/>
              <a:cs typeface="Arial" charset="0"/>
            </a:endParaRPr>
          </a:p>
          <a:p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  <a:ea typeface="+mj-ea"/>
                <a:cs typeface="Arial" charset="0"/>
              </a:rPr>
              <a:t>Российская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  <a:ea typeface="+mj-ea"/>
                <a:cs typeface="Arial" charset="0"/>
              </a:rPr>
              <a:t>государственная детская библиотека стала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  <a:ea typeface="+mj-ea"/>
                <a:cs typeface="Arial" charset="0"/>
              </a:rPr>
              <a:t>площадкой</a:t>
            </a:r>
            <a:endParaRPr lang="en-US" sz="1100" b="1" dirty="0" smtClean="0">
              <a:solidFill>
                <a:schemeClr val="accent5">
                  <a:lumMod val="50000"/>
                </a:schemeClr>
              </a:solidFill>
              <a:latin typeface="Garamond" panose="02020404030301010803" pitchFamily="18" charset="0"/>
              <a:ea typeface="+mj-ea"/>
              <a:cs typeface="Arial" charset="0"/>
            </a:endParaRPr>
          </a:p>
          <a:p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  <a:ea typeface="+mj-ea"/>
                <a:cs typeface="Arial" charset="0"/>
              </a:rPr>
              <a:t>по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  <a:ea typeface="+mj-ea"/>
                <a:cs typeface="Arial" charset="0"/>
              </a:rPr>
              <a:t>разработке проекта профстандарта.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93" y="4759091"/>
            <a:ext cx="9144793" cy="38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74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DFC5-5344-4367-B628-DC0C0F746B95}" type="slidenum">
              <a:rPr lang="ru-RU" altLang="ru-RU" smtClean="0"/>
              <a:pPr/>
              <a:t>5</a:t>
            </a:fld>
            <a:endParaRPr lang="ru-RU" altLang="ru-RU" dirty="0"/>
          </a:p>
        </p:txBody>
      </p:sp>
      <p:sp>
        <p:nvSpPr>
          <p:cNvPr id="4" name="Google Shape;181;p14"/>
          <p:cNvSpPr txBox="1">
            <a:spLocks/>
          </p:cNvSpPr>
          <p:nvPr/>
        </p:nvSpPr>
        <p:spPr>
          <a:xfrm>
            <a:off x="28149" y="123478"/>
            <a:ext cx="9144000" cy="311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3796BF"/>
              </a:buClr>
              <a:buSzPts val="3000"/>
              <a:defRPr/>
            </a:pPr>
            <a:r>
              <a:rPr lang="ru-RU" altLang="ru-RU" sz="1800" b="1" dirty="0" smtClean="0">
                <a:solidFill>
                  <a:srgbClr val="1F2791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ФУНКЦИОНАЛЬНАЯ КАРТА</a:t>
            </a:r>
            <a:r>
              <a:rPr lang="en-US" altLang="ru-RU" sz="1800" b="1" dirty="0">
                <a:solidFill>
                  <a:srgbClr val="1F2791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 </a:t>
            </a:r>
            <a:r>
              <a:rPr lang="ru-RU" altLang="ru-RU" sz="1800" b="1" dirty="0" smtClean="0">
                <a:solidFill>
                  <a:srgbClr val="1F2791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ПРОФСТАНДАРТА 6 уровень</a:t>
            </a:r>
            <a:endParaRPr lang="ru-RU" altLang="ru-RU" sz="1800" b="1" dirty="0">
              <a:solidFill>
                <a:srgbClr val="1F2791"/>
              </a:solidFill>
              <a:latin typeface="Garamond" panose="02020404030301010803" pitchFamily="18" charset="0"/>
              <a:cs typeface="Arial" charset="0"/>
              <a:sym typeface="Oswald" charset="-52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610607"/>
              </p:ext>
            </p:extLst>
          </p:nvPr>
        </p:nvGraphicFramePr>
        <p:xfrm>
          <a:off x="129073" y="435305"/>
          <a:ext cx="8928990" cy="4398445"/>
        </p:xfrm>
        <a:graphic>
          <a:graphicData uri="http://schemas.openxmlformats.org/drawingml/2006/table">
            <a:tbl>
              <a:tblPr>
                <a:effectLst/>
                <a:tableStyleId>{A2C0F952-BD16-4B40-8167-10B6AF96937B}</a:tableStyleId>
              </a:tblPr>
              <a:tblGrid>
                <a:gridCol w="338471">
                  <a:extLst>
                    <a:ext uri="{9D8B030D-6E8A-4147-A177-3AD203B41FA5}">
                      <a16:colId xmlns:a16="http://schemas.microsoft.com/office/drawing/2014/main" val="474000800"/>
                    </a:ext>
                  </a:extLst>
                </a:gridCol>
                <a:gridCol w="1317712">
                  <a:extLst>
                    <a:ext uri="{9D8B030D-6E8A-4147-A177-3AD203B41FA5}">
                      <a16:colId xmlns:a16="http://schemas.microsoft.com/office/drawing/2014/main" val="752170464"/>
                    </a:ext>
                  </a:extLst>
                </a:gridCol>
                <a:gridCol w="626504">
                  <a:extLst>
                    <a:ext uri="{9D8B030D-6E8A-4147-A177-3AD203B41FA5}">
                      <a16:colId xmlns:a16="http://schemas.microsoft.com/office/drawing/2014/main" val="3634443264"/>
                    </a:ext>
                  </a:extLst>
                </a:gridCol>
                <a:gridCol w="5256584">
                  <a:extLst>
                    <a:ext uri="{9D8B030D-6E8A-4147-A177-3AD203B41FA5}">
                      <a16:colId xmlns:a16="http://schemas.microsoft.com/office/drawing/2014/main" val="1667266364"/>
                    </a:ext>
                  </a:extLst>
                </a:gridCol>
                <a:gridCol w="634721">
                  <a:extLst>
                    <a:ext uri="{9D8B030D-6E8A-4147-A177-3AD203B41FA5}">
                      <a16:colId xmlns:a16="http://schemas.microsoft.com/office/drawing/2014/main" val="2909067281"/>
                    </a:ext>
                  </a:extLst>
                </a:gridCol>
                <a:gridCol w="754998">
                  <a:extLst>
                    <a:ext uri="{9D8B030D-6E8A-4147-A177-3AD203B41FA5}">
                      <a16:colId xmlns:a16="http://schemas.microsoft.com/office/drawing/2014/main" val="1059512297"/>
                    </a:ext>
                  </a:extLst>
                </a:gridCol>
              </a:tblGrid>
              <a:tr h="14233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Обобщенные трудовые функции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Трудовые функции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060367"/>
                  </a:ext>
                </a:extLst>
              </a:tr>
              <a:tr h="7116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код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наименование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уровень квалификации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наименование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код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уровень (подуровень) квалификации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 anchor="ctr"/>
                </a:tc>
                <a:extLst>
                  <a:ext uri="{0D108BD9-81ED-4DB2-BD59-A6C34878D82A}">
                    <a16:rowId xmlns:a16="http://schemas.microsoft.com/office/drawing/2014/main" val="498174737"/>
                  </a:ext>
                </a:extLst>
              </a:tr>
              <a:tr h="284676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</a:rPr>
                        <a:t>A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Библиотечно-информационное обслуживание пользователей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Стационарное, внестационарное и дистанционное обслуживание пользователей библиотеки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effectLst/>
                        </a:rPr>
                        <a:t>A</a:t>
                      </a: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/01.6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extLst>
                  <a:ext uri="{0D108BD9-81ED-4DB2-BD59-A6C34878D82A}">
                    <a16:rowId xmlns:a16="http://schemas.microsoft.com/office/drawing/2014/main" val="1002384974"/>
                  </a:ext>
                </a:extLst>
              </a:tr>
              <a:tr h="142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Библиотечно-информационное обслуживание детей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effectLst/>
                        </a:rPr>
                        <a:t>A</a:t>
                      </a: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/02.6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extLst>
                  <a:ext uri="{0D108BD9-81ED-4DB2-BD59-A6C34878D82A}">
                    <a16:rowId xmlns:a16="http://schemas.microsoft.com/office/drawing/2014/main" val="2755145075"/>
                  </a:ext>
                </a:extLst>
              </a:tr>
              <a:tr h="2846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Библиотечно-информационное обслуживание лиц с ограниченными возможностями здоровья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effectLst/>
                        </a:rPr>
                        <a:t>A</a:t>
                      </a: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/03.6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extLst>
                  <a:ext uri="{0D108BD9-81ED-4DB2-BD59-A6C34878D82A}">
                    <a16:rowId xmlns:a16="http://schemas.microsoft.com/office/drawing/2014/main" val="141353344"/>
                  </a:ext>
                </a:extLst>
              </a:tr>
              <a:tr h="2950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Организация и проведение библиотечных культурно-просветительских, образовательных и событийных мероприятий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effectLst/>
                        </a:rPr>
                        <a:t>A</a:t>
                      </a: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/04.6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extLst>
                  <a:ext uri="{0D108BD9-81ED-4DB2-BD59-A6C34878D82A}">
                    <a16:rowId xmlns:a16="http://schemas.microsoft.com/office/drawing/2014/main" val="703191595"/>
                  </a:ext>
                </a:extLst>
              </a:tr>
              <a:tr h="177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Ведение библиотечных сайтов/порталов, сетевых социальных сервисов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effectLst/>
                        </a:rPr>
                        <a:t>A</a:t>
                      </a: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/05.6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extLst>
                  <a:ext uri="{0D108BD9-81ED-4DB2-BD59-A6C34878D82A}">
                    <a16:rowId xmlns:a16="http://schemas.microsoft.com/office/drawing/2014/main" val="725312436"/>
                  </a:ext>
                </a:extLst>
              </a:tr>
              <a:tr h="28467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effectLst/>
                        </a:rPr>
                        <a:t>B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Формирование, учет и обработка библиотечного фонда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Комплектование библиотечного фонда печатными и электронными документами, сетевыми ресурсами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effectLst/>
                        </a:rPr>
                        <a:t>B</a:t>
                      </a: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/01.6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extLst>
                  <a:ext uri="{0D108BD9-81ED-4DB2-BD59-A6C34878D82A}">
                    <a16:rowId xmlns:a16="http://schemas.microsoft.com/office/drawing/2014/main" val="3773759044"/>
                  </a:ext>
                </a:extLst>
              </a:tr>
              <a:tr h="2846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Учет и обработка библиотечного фонда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effectLst/>
                        </a:rPr>
                        <a:t>B</a:t>
                      </a: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/02.6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extLst>
                  <a:ext uri="{0D108BD9-81ED-4DB2-BD59-A6C34878D82A}">
                    <a16:rowId xmlns:a16="http://schemas.microsoft.com/office/drawing/2014/main" val="1286446928"/>
                  </a:ext>
                </a:extLst>
              </a:tr>
              <a:tr h="17704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effectLst/>
                        </a:rPr>
                        <a:t>C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Организация и сохранение библиотечного фонда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Организация, обеспечение сохранности и безопасности библиотечного фонда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effectLst/>
                        </a:rPr>
                        <a:t>C</a:t>
                      </a: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/01.6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extLst>
                  <a:ext uri="{0D108BD9-81ED-4DB2-BD59-A6C34878D82A}">
                    <a16:rowId xmlns:a16="http://schemas.microsoft.com/office/drawing/2014/main" val="4230132813"/>
                  </a:ext>
                </a:extLst>
              </a:tr>
              <a:tr h="2846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Организация и технологии работы с фондом редких и ценных книг, книжных памятников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effectLst/>
                        </a:rPr>
                        <a:t>C</a:t>
                      </a: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/02.6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extLst>
                  <a:ext uri="{0D108BD9-81ED-4DB2-BD59-A6C34878D82A}">
                    <a16:rowId xmlns:a16="http://schemas.microsoft.com/office/drawing/2014/main" val="1644366014"/>
                  </a:ext>
                </a:extLst>
              </a:tr>
              <a:tr h="142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Микрокопирование и оцифровка библиотечного фонда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effectLst/>
                        </a:rPr>
                        <a:t>C</a:t>
                      </a: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/03.6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extLst>
                  <a:ext uri="{0D108BD9-81ED-4DB2-BD59-A6C34878D82A}">
                    <a16:rowId xmlns:a16="http://schemas.microsoft.com/office/drawing/2014/main" val="1234431411"/>
                  </a:ext>
                </a:extLst>
              </a:tr>
              <a:tr h="17704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D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Каталогизация документов, ведение справочно-поискового аппарата библиотеки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Аналитико-синтетическая обработка документов в библиотеке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D/01.6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extLst>
                  <a:ext uri="{0D108BD9-81ED-4DB2-BD59-A6C34878D82A}">
                    <a16:rowId xmlns:a16="http://schemas.microsoft.com/office/drawing/2014/main" val="244105077"/>
                  </a:ext>
                </a:extLst>
              </a:tr>
              <a:tr h="819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Организация и ведение электронных/традиционных каталогов библиотеки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D/02.6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48" marR="28948" marT="0" marB="0"/>
                </a:tc>
                <a:extLst>
                  <a:ext uri="{0D108BD9-81ED-4DB2-BD59-A6C34878D82A}">
                    <a16:rowId xmlns:a16="http://schemas.microsoft.com/office/drawing/2014/main" val="2468915385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4948013"/>
            <a:ext cx="9144793" cy="20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3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1;p14"/>
          <p:cNvSpPr txBox="1">
            <a:spLocks/>
          </p:cNvSpPr>
          <p:nvPr/>
        </p:nvSpPr>
        <p:spPr>
          <a:xfrm>
            <a:off x="-11133" y="54852"/>
            <a:ext cx="914400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3796BF"/>
              </a:buClr>
              <a:buSzPts val="3000"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ФУНКЦИОНАЛЬНАЯ КАРТА ПРОФСТАНДАРТА 7 уровень</a:t>
            </a:r>
            <a:endParaRPr lang="ru-RU" altLang="ru-RU" sz="1800" b="1" dirty="0">
              <a:solidFill>
                <a:srgbClr val="002060"/>
              </a:solidFill>
              <a:latin typeface="Garamond" panose="02020404030301010803" pitchFamily="18" charset="0"/>
              <a:cs typeface="Arial" charset="0"/>
              <a:sym typeface="Oswald" charset="-52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205682"/>
              </p:ext>
            </p:extLst>
          </p:nvPr>
        </p:nvGraphicFramePr>
        <p:xfrm>
          <a:off x="175225" y="462421"/>
          <a:ext cx="8640960" cy="1008112"/>
        </p:xfrm>
        <a:graphic>
          <a:graphicData uri="http://schemas.openxmlformats.org/drawingml/2006/table">
            <a:tbl>
              <a:tblPr>
                <a:tableStyleId>{A2C0F952-BD16-4B40-8167-10B6AF96937B}</a:tableStyleId>
              </a:tblPr>
              <a:tblGrid>
                <a:gridCol w="396761">
                  <a:extLst>
                    <a:ext uri="{9D8B030D-6E8A-4147-A177-3AD203B41FA5}">
                      <a16:colId xmlns:a16="http://schemas.microsoft.com/office/drawing/2014/main" val="500058018"/>
                    </a:ext>
                  </a:extLst>
                </a:gridCol>
                <a:gridCol w="1187415">
                  <a:extLst>
                    <a:ext uri="{9D8B030D-6E8A-4147-A177-3AD203B41FA5}">
                      <a16:colId xmlns:a16="http://schemas.microsoft.com/office/drawing/2014/main" val="19371632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950149795"/>
                    </a:ext>
                  </a:extLst>
                </a:gridCol>
                <a:gridCol w="4560227">
                  <a:extLst>
                    <a:ext uri="{9D8B030D-6E8A-4147-A177-3AD203B41FA5}">
                      <a16:colId xmlns:a16="http://schemas.microsoft.com/office/drawing/2014/main" val="1601787047"/>
                    </a:ext>
                  </a:extLst>
                </a:gridCol>
                <a:gridCol w="661861">
                  <a:extLst>
                    <a:ext uri="{9D8B030D-6E8A-4147-A177-3AD203B41FA5}">
                      <a16:colId xmlns:a16="http://schemas.microsoft.com/office/drawing/2014/main" val="789910630"/>
                    </a:ext>
                  </a:extLst>
                </a:gridCol>
                <a:gridCol w="1042608">
                  <a:extLst>
                    <a:ext uri="{9D8B030D-6E8A-4147-A177-3AD203B41FA5}">
                      <a16:colId xmlns:a16="http://schemas.microsoft.com/office/drawing/2014/main" val="686157012"/>
                    </a:ext>
                  </a:extLst>
                </a:gridCol>
              </a:tblGrid>
              <a:tr h="168019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Обобщенные трудовые функции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Трудовые функции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306637"/>
                  </a:ext>
                </a:extLst>
              </a:tr>
              <a:tr h="8400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код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наименование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уровень квалификации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наименование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код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уровень (подуровень) квалификации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2292705753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484931"/>
              </p:ext>
            </p:extLst>
          </p:nvPr>
        </p:nvGraphicFramePr>
        <p:xfrm>
          <a:off x="175224" y="1590070"/>
          <a:ext cx="8640961" cy="3182478"/>
        </p:xfrm>
        <a:graphic>
          <a:graphicData uri="http://schemas.openxmlformats.org/drawingml/2006/table">
            <a:tbl>
              <a:tblPr>
                <a:tableStyleId>{A2C0F952-BD16-4B40-8167-10B6AF96937B}</a:tableStyleId>
              </a:tblPr>
              <a:tblGrid>
                <a:gridCol w="361717">
                  <a:extLst>
                    <a:ext uri="{9D8B030D-6E8A-4147-A177-3AD203B41FA5}">
                      <a16:colId xmlns:a16="http://schemas.microsoft.com/office/drawing/2014/main" val="2468419075"/>
                    </a:ext>
                  </a:extLst>
                </a:gridCol>
                <a:gridCol w="1298755">
                  <a:extLst>
                    <a:ext uri="{9D8B030D-6E8A-4147-A177-3AD203B41FA5}">
                      <a16:colId xmlns:a16="http://schemas.microsoft.com/office/drawing/2014/main" val="2585892993"/>
                    </a:ext>
                  </a:extLst>
                </a:gridCol>
                <a:gridCol w="717469">
                  <a:extLst>
                    <a:ext uri="{9D8B030D-6E8A-4147-A177-3AD203B41FA5}">
                      <a16:colId xmlns:a16="http://schemas.microsoft.com/office/drawing/2014/main" val="1755712074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109620383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550287454"/>
                    </a:ext>
                  </a:extLst>
                </a:gridCol>
                <a:gridCol w="1006436">
                  <a:extLst>
                    <a:ext uri="{9D8B030D-6E8A-4147-A177-3AD203B41FA5}">
                      <a16:colId xmlns:a16="http://schemas.microsoft.com/office/drawing/2014/main" val="1223556097"/>
                    </a:ext>
                  </a:extLst>
                </a:gridCol>
              </a:tblGrid>
              <a:tr h="367944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</a:rPr>
                        <a:t>E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08" marR="40708" marT="0" marB="0"/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Библиографическая и информационно-аналитическая деятельность в библиотеке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08" marR="40708" marT="0" marB="0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08" marR="407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Справочно-библиографическое обслуживание в стационарном и дистанционном режимах пользователей библиотеки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08" marR="407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effectLst/>
                        </a:rPr>
                        <a:t>E</a:t>
                      </a: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/01.7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08" marR="407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08" marR="40708" marT="0" marB="0"/>
                </a:tc>
                <a:extLst>
                  <a:ext uri="{0D108BD9-81ED-4DB2-BD59-A6C34878D82A}">
                    <a16:rowId xmlns:a16="http://schemas.microsoft.com/office/drawing/2014/main" val="1732650501"/>
                  </a:ext>
                </a:extLst>
              </a:tr>
              <a:tr h="367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Информационное обслуживание в стационарном и дистанционном режимах пользователей библиотеки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08" marR="407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effectLst/>
                        </a:rPr>
                        <a:t>E</a:t>
                      </a: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/02.7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08" marR="407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08" marR="40708" marT="0" marB="0"/>
                </a:tc>
                <a:extLst>
                  <a:ext uri="{0D108BD9-81ED-4DB2-BD59-A6C34878D82A}">
                    <a16:rowId xmlns:a16="http://schemas.microsoft.com/office/drawing/2014/main" val="4030035084"/>
                  </a:ext>
                </a:extLst>
              </a:tr>
              <a:tr h="367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Создание библиографических, аналитических, полнотекстовых, мультимедийных библиотечных информационных продуктов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08" marR="407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effectLst/>
                        </a:rPr>
                        <a:t>E</a:t>
                      </a: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/03.7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08" marR="407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08" marR="40708" marT="0" marB="0"/>
                </a:tc>
                <a:extLst>
                  <a:ext uri="{0D108BD9-81ED-4DB2-BD59-A6C34878D82A}">
                    <a16:rowId xmlns:a16="http://schemas.microsoft.com/office/drawing/2014/main" val="1581135646"/>
                  </a:ext>
                </a:extLst>
              </a:tr>
              <a:tr h="459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Формирование краеведческих библиотечно-информационных ресурсов, создание и продвижение краеведческой библиографической информации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08" marR="407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</a:rPr>
                        <a:t>E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/04.7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08" marR="407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08" marR="40708" marT="0" marB="0"/>
                </a:tc>
                <a:extLst>
                  <a:ext uri="{0D108BD9-81ED-4DB2-BD59-A6C34878D82A}">
                    <a16:rowId xmlns:a16="http://schemas.microsoft.com/office/drawing/2014/main" val="2831343118"/>
                  </a:ext>
                </a:extLst>
              </a:tr>
              <a:tr h="183972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F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08" marR="40708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Библиотечная исследовательская, методическая и проектная деятельность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08" marR="40708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08" marR="407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Библиотечная исследовательская работа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08" marR="407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F/01.7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08" marR="407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08" marR="40708" marT="0" marB="0"/>
                </a:tc>
                <a:extLst>
                  <a:ext uri="{0D108BD9-81ED-4DB2-BD59-A6C34878D82A}">
                    <a16:rowId xmlns:a16="http://schemas.microsoft.com/office/drawing/2014/main" val="888935512"/>
                  </a:ext>
                </a:extLst>
              </a:tr>
              <a:tr h="1839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Библиотечная методическая работа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08" marR="407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F/02.7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08" marR="407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08" marR="40708" marT="0" marB="0"/>
                </a:tc>
                <a:extLst>
                  <a:ext uri="{0D108BD9-81ED-4DB2-BD59-A6C34878D82A}">
                    <a16:rowId xmlns:a16="http://schemas.microsoft.com/office/drawing/2014/main" val="2331937860"/>
                  </a:ext>
                </a:extLst>
              </a:tr>
              <a:tr h="3196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Библиотечная проектная деятельность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08" marR="407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F/03.7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08" marR="407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08" marR="40708" marT="0" marB="0"/>
                </a:tc>
                <a:extLst>
                  <a:ext uri="{0D108BD9-81ED-4DB2-BD59-A6C34878D82A}">
                    <a16:rowId xmlns:a16="http://schemas.microsoft.com/office/drawing/2014/main" val="1488205613"/>
                  </a:ext>
                </a:extLst>
              </a:tr>
              <a:tr h="275958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G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08" marR="40708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Организация деятельности структурного подразделения библиотеки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08" marR="40708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08" marR="407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Планирование работы структурного подразделения библиотеки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08" marR="407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G/01.7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08" marR="407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08" marR="40708" marT="0" marB="0"/>
                </a:tc>
                <a:extLst>
                  <a:ext uri="{0D108BD9-81ED-4DB2-BD59-A6C34878D82A}">
                    <a16:rowId xmlns:a16="http://schemas.microsoft.com/office/drawing/2014/main" val="3360338949"/>
                  </a:ext>
                </a:extLst>
              </a:tr>
              <a:tr h="2759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Руководство работой структурного подразделения библиотеки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08" marR="407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G/02.7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08" marR="407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08" marR="40708" marT="0" marB="0"/>
                </a:tc>
                <a:extLst>
                  <a:ext uri="{0D108BD9-81ED-4DB2-BD59-A6C34878D82A}">
                    <a16:rowId xmlns:a16="http://schemas.microsoft.com/office/drawing/2014/main" val="779660585"/>
                  </a:ext>
                </a:extLst>
              </a:tr>
              <a:tr h="2759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Учет и контроль работы структурного подразделения библиотеки, ведение отчетности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08" marR="407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G/03.7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08" marR="407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08" marR="40708" marT="0" marB="0"/>
                </a:tc>
                <a:extLst>
                  <a:ext uri="{0D108BD9-81ED-4DB2-BD59-A6C34878D82A}">
                    <a16:rowId xmlns:a16="http://schemas.microsoft.com/office/drawing/2014/main" val="3577988403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31" y="4903911"/>
            <a:ext cx="9144793" cy="2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0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DFC5-5344-4367-B628-DC0C0F746B95}" type="slidenum">
              <a:rPr lang="ru-RU" altLang="ru-RU" smtClean="0"/>
              <a:pPr/>
              <a:t>7</a:t>
            </a:fld>
            <a:endParaRPr lang="ru-RU" alt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65982" y="267494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1F2791"/>
                </a:solidFill>
              </a:rPr>
              <a:t>Трудовая функция </a:t>
            </a:r>
            <a:r>
              <a:rPr lang="en-US" sz="1400" b="1" dirty="0" smtClean="0">
                <a:solidFill>
                  <a:srgbClr val="1F2791"/>
                </a:solidFill>
                <a:latin typeface="Garamond" panose="02020404030301010803" pitchFamily="18" charset="0"/>
              </a:rPr>
              <a:t>A/0</a:t>
            </a:r>
            <a:r>
              <a:rPr lang="ru-RU" sz="1400" b="1" dirty="0" smtClean="0">
                <a:solidFill>
                  <a:srgbClr val="1F2791"/>
                </a:solidFill>
                <a:latin typeface="Garamond" panose="02020404030301010803" pitchFamily="18" charset="0"/>
              </a:rPr>
              <a:t>2</a:t>
            </a:r>
            <a:r>
              <a:rPr lang="en-US" sz="1400" b="1" dirty="0" smtClean="0">
                <a:solidFill>
                  <a:srgbClr val="1F2791"/>
                </a:solidFill>
                <a:latin typeface="Garamond" panose="02020404030301010803" pitchFamily="18" charset="0"/>
              </a:rPr>
              <a:t>.6</a:t>
            </a:r>
            <a:endParaRPr lang="ru-RU" sz="1400" b="1" dirty="0" smtClean="0">
              <a:solidFill>
                <a:srgbClr val="1F2791"/>
              </a:solidFill>
              <a:latin typeface="Garamond" panose="02020404030301010803" pitchFamily="18" charset="0"/>
            </a:endParaRPr>
          </a:p>
          <a:p>
            <a:pPr algn="r"/>
            <a:r>
              <a:rPr lang="ru-RU" sz="1400" b="1" dirty="0" smtClean="0">
                <a:solidFill>
                  <a:srgbClr val="1F2791"/>
                </a:solidFill>
              </a:rPr>
              <a:t> «Библиотечно-</a:t>
            </a:r>
          </a:p>
          <a:p>
            <a:pPr algn="r"/>
            <a:r>
              <a:rPr lang="ru-RU" sz="1400" b="1" dirty="0" smtClean="0">
                <a:solidFill>
                  <a:srgbClr val="1F2791"/>
                </a:solidFill>
              </a:rPr>
              <a:t>информационное</a:t>
            </a:r>
          </a:p>
          <a:p>
            <a:pPr algn="r"/>
            <a:r>
              <a:rPr lang="ru-RU" sz="1400" b="1" dirty="0" smtClean="0">
                <a:solidFill>
                  <a:srgbClr val="1F2791"/>
                </a:solidFill>
              </a:rPr>
              <a:t> </a:t>
            </a:r>
            <a:r>
              <a:rPr lang="ru-RU" sz="1400" b="1" dirty="0">
                <a:solidFill>
                  <a:srgbClr val="1F2791"/>
                </a:solidFill>
              </a:rPr>
              <a:t>обслуживание </a:t>
            </a:r>
            <a:r>
              <a:rPr lang="ru-RU" sz="1400" b="1" dirty="0" smtClean="0">
                <a:solidFill>
                  <a:srgbClr val="1F2791"/>
                </a:solidFill>
              </a:rPr>
              <a:t>детей»</a:t>
            </a:r>
            <a:endParaRPr lang="ru-RU" sz="1400" b="1" dirty="0">
              <a:solidFill>
                <a:srgbClr val="1F279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425859" y="2376921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ТРУДОВЫЕ  ДЕЙСТВИЯ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777556"/>
              </p:ext>
            </p:extLst>
          </p:nvPr>
        </p:nvGraphicFramePr>
        <p:xfrm>
          <a:off x="107504" y="123475"/>
          <a:ext cx="6840760" cy="4719975"/>
        </p:xfrm>
        <a:graphic>
          <a:graphicData uri="http://schemas.openxmlformats.org/drawingml/2006/table">
            <a:tbl>
              <a:tblPr>
                <a:tableStyleId>{A2C0F952-BD16-4B40-8167-10B6AF96937B}</a:tableStyleId>
              </a:tblPr>
              <a:tblGrid>
                <a:gridCol w="712579">
                  <a:extLst>
                    <a:ext uri="{9D8B030D-6E8A-4147-A177-3AD203B41FA5}">
                      <a16:colId xmlns:a16="http://schemas.microsoft.com/office/drawing/2014/main" val="2832875799"/>
                    </a:ext>
                  </a:extLst>
                </a:gridCol>
                <a:gridCol w="6128181">
                  <a:extLst>
                    <a:ext uri="{9D8B030D-6E8A-4147-A177-3AD203B41FA5}">
                      <a16:colId xmlns:a16="http://schemas.microsoft.com/office/drawing/2014/main" val="992142856"/>
                    </a:ext>
                  </a:extLst>
                </a:gridCol>
              </a:tblGrid>
              <a:tr h="324036">
                <a:tc rowSpan="1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Трудовые действия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051" marR="2505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Оформление и зонирование комфортного, безопасного пространства библиотеки для обслуживания детей в соответствии с их возрастными и психолого-педагогическими особенностями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051" marR="25051" marT="0" marB="0" anchor="ctr"/>
                </a:tc>
                <a:extLst>
                  <a:ext uri="{0D108BD9-81ED-4DB2-BD59-A6C34878D82A}">
                    <a16:rowId xmlns:a16="http://schemas.microsoft.com/office/drawing/2014/main" val="2934562632"/>
                  </a:ext>
                </a:extLst>
              </a:tr>
              <a:tr h="324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Формирование, обработка и организация фонда детской литературы библиотеки, включая электронные документы, с учетом возрастной маркировки и классификации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051" marR="25051" marT="0" marB="0"/>
                </a:tc>
                <a:extLst>
                  <a:ext uri="{0D108BD9-81ED-4DB2-BD59-A6C34878D82A}">
                    <a16:rowId xmlns:a16="http://schemas.microsoft.com/office/drawing/2014/main" val="460644210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Организация в библиотеке книжных выставок и экспозиций по тематическим направлениям в традиционном и цифровом форматах с целью раскрытия библиотечного фонда детской литературы и его коллекций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051" marR="25051" marT="0" marB="0" anchor="ctr"/>
                </a:tc>
                <a:extLst>
                  <a:ext uri="{0D108BD9-81ED-4DB2-BD59-A6C34878D82A}">
                    <a16:rowId xmlns:a16="http://schemas.microsoft.com/office/drawing/2014/main" val="421108975"/>
                  </a:ext>
                </a:extLst>
              </a:tr>
              <a:tr h="4068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Организация в библиотеке справочно-поискового аппарата для фонда детской литературы для пользователей библиотеки детского возраста, родителей и специалистов по детскому чтению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051" marR="25051" marT="0" marB="0"/>
                </a:tc>
                <a:extLst>
                  <a:ext uri="{0D108BD9-81ED-4DB2-BD59-A6C34878D82A}">
                    <a16:rowId xmlns:a16="http://schemas.microsoft.com/office/drawing/2014/main" val="2777506376"/>
                  </a:ext>
                </a:extLst>
              </a:tr>
              <a:tr h="324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Создание библиотечных информационных продуктов различных типов и видов для пользователей библиотеки детского возраста, родителей и специалистов по детскому чтению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051" marR="25051" marT="0" marB="0"/>
                </a:tc>
                <a:extLst>
                  <a:ext uri="{0D108BD9-81ED-4DB2-BD59-A6C34878D82A}">
                    <a16:rowId xmlns:a16="http://schemas.microsoft.com/office/drawing/2014/main" val="2554032123"/>
                  </a:ext>
                </a:extLst>
              </a:tr>
              <a:tr h="5400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Осуществление подбора документов и предоставление адаптированного доступа (навигации) к библиотечным информационным и справочным ресурсам с учетом возрастных характеристик и индивидуальных особенностей пользователей библиотеки детского возраста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051" marR="25051" marT="0" marB="0" anchor="ctr"/>
                </a:tc>
                <a:extLst>
                  <a:ext uri="{0D108BD9-81ED-4DB2-BD59-A6C34878D82A}">
                    <a16:rowId xmlns:a16="http://schemas.microsoft.com/office/drawing/2014/main" val="183279195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Осуществление индивидуальной, групповой и массовой работы с пользователями библиотеки детского возраста по привитию навыков чтения, развитию читательской культуры, медийно-информационной и цифровой грамотности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051" marR="25051" marT="0" marB="0"/>
                </a:tc>
                <a:extLst>
                  <a:ext uri="{0D108BD9-81ED-4DB2-BD59-A6C34878D82A}">
                    <a16:rowId xmlns:a16="http://schemas.microsoft.com/office/drawing/2014/main" val="822483332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Разработка индивидуальных траекторий читательского развития для отдельных категорий пользователей библиотеки детского возраста: дошкольников, младших школьников, подростков и юношества по индивидуальным запросам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051" marR="25051" marT="0" marB="0"/>
                </a:tc>
                <a:extLst>
                  <a:ext uri="{0D108BD9-81ED-4DB2-BD59-A6C34878D82A}">
                    <a16:rowId xmlns:a16="http://schemas.microsoft.com/office/drawing/2014/main" val="3582343944"/>
                  </a:ext>
                </a:extLst>
              </a:tr>
              <a:tr h="324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Организация и проведение библиотечных культурно-досуговых мероприятий с учетом возрастных особенностей пользователей библиотеки детского возраста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051" marR="25051" marT="0" marB="0"/>
                </a:tc>
                <a:extLst>
                  <a:ext uri="{0D108BD9-81ED-4DB2-BD59-A6C34878D82A}">
                    <a16:rowId xmlns:a16="http://schemas.microsoft.com/office/drawing/2014/main" val="626463000"/>
                  </a:ext>
                </a:extLst>
              </a:tr>
              <a:tr h="324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Наполнение позитивным контентом сайта (раздела сайта) библиотеки, аккаунтов в социальных сетях с целью продвижения библиотечных ресурсов и услуг, популяризирующих детское чтение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051" marR="25051" marT="0" marB="0"/>
                </a:tc>
                <a:extLst>
                  <a:ext uri="{0D108BD9-81ED-4DB2-BD59-A6C34878D82A}">
                    <a16:rowId xmlns:a16="http://schemas.microsoft.com/office/drawing/2014/main" val="2477228147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Консультирование родителей (законных представителей) пользователей библиотеки детского возраста по организации детского, подросткового и юношеского чтения и обучению методикам совместного чтения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051" marR="25051" marT="0" marB="0"/>
                </a:tc>
                <a:extLst>
                  <a:ext uri="{0D108BD9-81ED-4DB2-BD59-A6C34878D82A}">
                    <a16:rowId xmlns:a16="http://schemas.microsoft.com/office/drawing/2014/main" val="3911799812"/>
                  </a:ext>
                </a:extLst>
              </a:tr>
              <a:tr h="324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Организация учета, мониторинга и анализа библиотечно-информационной работы с пользователями библиотеки детского возраста с целью оценки ее эффективности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051" marR="25051" marT="0" marB="0"/>
                </a:tc>
                <a:extLst>
                  <a:ext uri="{0D108BD9-81ED-4DB2-BD59-A6C34878D82A}">
                    <a16:rowId xmlns:a16="http://schemas.microsoft.com/office/drawing/2014/main" val="2296772097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31" y="4903911"/>
            <a:ext cx="9144793" cy="2463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627" y="3799708"/>
            <a:ext cx="975445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4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DFC5-5344-4367-B628-DC0C0F746B95}" type="slidenum">
              <a:rPr lang="ru-RU" altLang="ru-RU" smtClean="0"/>
              <a:pPr/>
              <a:t>8</a:t>
            </a:fld>
            <a:endParaRPr lang="ru-RU" alt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700283" y="454693"/>
            <a:ext cx="2270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rgbClr val="1F2791"/>
                </a:solidFill>
              </a:rPr>
              <a:t>Трудовая функция </a:t>
            </a:r>
            <a:r>
              <a:rPr lang="ru-RU" sz="1400" b="1" dirty="0" smtClean="0">
                <a:solidFill>
                  <a:srgbClr val="1F2791"/>
                </a:solidFill>
              </a:rPr>
              <a:t>A/02.6</a:t>
            </a:r>
          </a:p>
          <a:p>
            <a:pPr algn="r"/>
            <a:r>
              <a:rPr lang="ru-RU" sz="1400" b="1" dirty="0" smtClean="0">
                <a:solidFill>
                  <a:srgbClr val="1F2791"/>
                </a:solidFill>
              </a:rPr>
              <a:t>«Библиотечно-</a:t>
            </a:r>
          </a:p>
          <a:p>
            <a:pPr algn="r"/>
            <a:r>
              <a:rPr lang="ru-RU" sz="1400" b="1" dirty="0" smtClean="0">
                <a:solidFill>
                  <a:srgbClr val="1F2791"/>
                </a:solidFill>
              </a:rPr>
              <a:t>Информационное</a:t>
            </a:r>
          </a:p>
          <a:p>
            <a:pPr algn="r"/>
            <a:r>
              <a:rPr lang="ru-RU" sz="1400" b="1" dirty="0" smtClean="0">
                <a:solidFill>
                  <a:srgbClr val="1F2791"/>
                </a:solidFill>
              </a:rPr>
              <a:t>обслуживание </a:t>
            </a:r>
            <a:r>
              <a:rPr lang="ru-RU" sz="1400" b="1" dirty="0">
                <a:solidFill>
                  <a:srgbClr val="1F2791"/>
                </a:solidFill>
              </a:rPr>
              <a:t>детей»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751575"/>
              </p:ext>
            </p:extLst>
          </p:nvPr>
        </p:nvGraphicFramePr>
        <p:xfrm>
          <a:off x="107504" y="196487"/>
          <a:ext cx="6747449" cy="4570776"/>
        </p:xfrm>
        <a:graphic>
          <a:graphicData uri="http://schemas.openxmlformats.org/drawingml/2006/table">
            <a:tbl>
              <a:tblPr>
                <a:tableStyleId>{A2C0F952-BD16-4B40-8167-10B6AF96937B}</a:tableStyleId>
              </a:tblPr>
              <a:tblGrid>
                <a:gridCol w="842794">
                  <a:extLst>
                    <a:ext uri="{9D8B030D-6E8A-4147-A177-3AD203B41FA5}">
                      <a16:colId xmlns:a16="http://schemas.microsoft.com/office/drawing/2014/main" val="2946532706"/>
                    </a:ext>
                  </a:extLst>
                </a:gridCol>
                <a:gridCol w="5904655">
                  <a:extLst>
                    <a:ext uri="{9D8B030D-6E8A-4147-A177-3AD203B41FA5}">
                      <a16:colId xmlns:a16="http://schemas.microsoft.com/office/drawing/2014/main" val="2299556572"/>
                    </a:ext>
                  </a:extLst>
                </a:gridCol>
              </a:tblGrid>
              <a:tr h="642320">
                <a:tc rowSpan="1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</a:rPr>
                        <a:t>Необходимые умения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051" marR="2505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</a:rPr>
                        <a:t>Применять технологии организации и зонирования комфортного, безопасного библиотечного пространства для обслуживания пользователей библиотеки детского возраста в соответствии с их возрастными и психолого-педагогическими </a:t>
                      </a: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</a:rPr>
                        <a:t>особенностями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051" marR="25051" marT="0" marB="0"/>
                </a:tc>
                <a:extLst>
                  <a:ext uri="{0D108BD9-81ED-4DB2-BD59-A6C34878D82A}">
                    <a16:rowId xmlns:a16="http://schemas.microsoft.com/office/drawing/2014/main" val="4288884585"/>
                  </a:ext>
                </a:extLst>
              </a:tr>
              <a:tr h="313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</a:rPr>
                        <a:t>Формировать фонд детской литературы библиотеки с учетом возрастной маркировки и критериев оценки содержания, художественных достоинств и культурной ценности детской литературы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051" marR="25051" marT="0" marB="0"/>
                </a:tc>
                <a:extLst>
                  <a:ext uri="{0D108BD9-81ED-4DB2-BD59-A6C34878D82A}">
                    <a16:rowId xmlns:a16="http://schemas.microsoft.com/office/drawing/2014/main" val="3356198708"/>
                  </a:ext>
                </a:extLst>
              </a:tr>
              <a:tr h="392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</a:rPr>
                        <a:t>Осуществлять в библиотеке аналитико-синтетическую обработку документов и организовывать фонд детской литературы библиотеки, включая электронные документы, с учетом возрастной маркировки и классификации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051" marR="25051" marT="0" marB="0"/>
                </a:tc>
                <a:extLst>
                  <a:ext uri="{0D108BD9-81ED-4DB2-BD59-A6C34878D82A}">
                    <a16:rowId xmlns:a16="http://schemas.microsoft.com/office/drawing/2014/main" val="2897461573"/>
                  </a:ext>
                </a:extLst>
              </a:tr>
              <a:tr h="392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</a:rPr>
                        <a:t>Проектировать и организовывать библиотечные книжные выставки и экспозиции по тематическим направлениям в традиционном и цифровом форматах с учетом психолого-педагогических особенностей пользователей библиотеки детского возраста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051" marR="25051" marT="0" marB="0"/>
                </a:tc>
                <a:extLst>
                  <a:ext uri="{0D108BD9-81ED-4DB2-BD59-A6C34878D82A}">
                    <a16:rowId xmlns:a16="http://schemas.microsoft.com/office/drawing/2014/main" val="1691596805"/>
                  </a:ext>
                </a:extLst>
              </a:tr>
              <a:tr h="2502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</a:rPr>
                        <a:t>Создавать и вести справочно-поисковый аппарат библиотеки, в том числе электронные/традиционные каталоги фонда детской литературы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051" marR="25051" marT="0" marB="0"/>
                </a:tc>
                <a:extLst>
                  <a:ext uri="{0D108BD9-81ED-4DB2-BD59-A6C34878D82A}">
                    <a16:rowId xmlns:a16="http://schemas.microsoft.com/office/drawing/2014/main" val="638597486"/>
                  </a:ext>
                </a:extLst>
              </a:tr>
              <a:tr h="313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</a:rPr>
                        <a:t>Применять методики обучения пользователей библиотеки детского возраста составлению запросов и информационному поиску документов в традиционном и электронном режимах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051" marR="25051" marT="0" marB="0"/>
                </a:tc>
                <a:extLst>
                  <a:ext uri="{0D108BD9-81ED-4DB2-BD59-A6C34878D82A}">
                    <a16:rowId xmlns:a16="http://schemas.microsoft.com/office/drawing/2014/main" val="451117558"/>
                  </a:ext>
                </a:extLst>
              </a:tr>
              <a:tr h="3754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</a:rPr>
                        <a:t>Использовать формы и методы индивидуальной, групповой и массовой работы по развитию читательской культуры, медийно-информационной и цифровой грамотности пользователей библиотеки детского возраста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051" marR="25051" marT="0" marB="0"/>
                </a:tc>
                <a:extLst>
                  <a:ext uri="{0D108BD9-81ED-4DB2-BD59-A6C34878D82A}">
                    <a16:rowId xmlns:a16="http://schemas.microsoft.com/office/drawing/2014/main" val="400155443"/>
                  </a:ext>
                </a:extLst>
              </a:tr>
              <a:tr h="313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</a:rPr>
                        <a:t>Разрабатывать программы библиотечных литературных занятий для отдельных категорий пользователей библиотеки детского возраста с учетом их возрастных характеристик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051" marR="25051" marT="0" marB="0"/>
                </a:tc>
                <a:extLst>
                  <a:ext uri="{0D108BD9-81ED-4DB2-BD59-A6C34878D82A}">
                    <a16:rowId xmlns:a16="http://schemas.microsoft.com/office/drawing/2014/main" val="984976742"/>
                  </a:ext>
                </a:extLst>
              </a:tr>
              <a:tr h="392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</a:rPr>
                        <a:t>Осуществлять поиск, отбор, проверку документов и данных для создания информационных продуктов для пользователей библиотеки детского возраста, родителей и специалистов по детскому чтению на основе установленных критериев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051" marR="25051" marT="0" marB="0"/>
                </a:tc>
                <a:extLst>
                  <a:ext uri="{0D108BD9-81ED-4DB2-BD59-A6C34878D82A}">
                    <a16:rowId xmlns:a16="http://schemas.microsoft.com/office/drawing/2014/main" val="2630160177"/>
                  </a:ext>
                </a:extLst>
              </a:tr>
              <a:tr h="4708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</a:rPr>
                        <a:t>Осуществлять поиск, отбор, проверку информации для наполнения сайта (раздела сайта) библиотеки и аккаунтов в социальных сетях с целью обеспечения информационной безопасности в библиотечно-информационном обслуживании пользователей библиотеки детского возраста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051" marR="25051" marT="0" marB="0"/>
                </a:tc>
                <a:extLst>
                  <a:ext uri="{0D108BD9-81ED-4DB2-BD59-A6C34878D82A}">
                    <a16:rowId xmlns:a16="http://schemas.microsoft.com/office/drawing/2014/main" val="1502937120"/>
                  </a:ext>
                </a:extLst>
              </a:tr>
              <a:tr h="313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</a:rPr>
                        <a:t>Применять технологии социального партнерства и сетевого взаимодействия в продвижении детской книги и приобщении к чтению пользователей библиотеки детского возраста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051" marR="25051" marT="0" marB="0"/>
                </a:tc>
                <a:extLst>
                  <a:ext uri="{0D108BD9-81ED-4DB2-BD59-A6C34878D82A}">
                    <a16:rowId xmlns:a16="http://schemas.microsoft.com/office/drawing/2014/main" val="3210499418"/>
                  </a:ext>
                </a:extLst>
              </a:tr>
              <a:tr h="2502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</a:rPr>
                        <a:t>Применять методики оценки эффективности библиотечно-информационного обслуживания пользователей библиотеки детского возраста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051" marR="25051" marT="0" marB="0"/>
                </a:tc>
                <a:extLst>
                  <a:ext uri="{0D108BD9-81ED-4DB2-BD59-A6C34878D82A}">
                    <a16:rowId xmlns:a16="http://schemas.microsoft.com/office/drawing/2014/main" val="3314734581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31" y="4903911"/>
            <a:ext cx="9144793" cy="2463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627" y="3822954"/>
            <a:ext cx="975445" cy="9815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-1569875" y="2295578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НЕОБХОДИМЫЕ  УМЕНИЯ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03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DFC5-5344-4367-B628-DC0C0F746B95}" type="slidenum">
              <a:rPr lang="ru-RU" altLang="ru-RU" smtClean="0"/>
              <a:pPr/>
              <a:t>9</a:t>
            </a:fld>
            <a:endParaRPr lang="ru-RU" alt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589706"/>
              </p:ext>
            </p:extLst>
          </p:nvPr>
        </p:nvGraphicFramePr>
        <p:xfrm>
          <a:off x="35496" y="137759"/>
          <a:ext cx="6984776" cy="4674261"/>
        </p:xfrm>
        <a:graphic>
          <a:graphicData uri="http://schemas.openxmlformats.org/drawingml/2006/table">
            <a:tbl>
              <a:tblPr>
                <a:tableStyleId>{A2C0F952-BD16-4B40-8167-10B6AF96937B}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893804579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947467323"/>
                    </a:ext>
                  </a:extLst>
                </a:gridCol>
              </a:tblGrid>
              <a:tr h="519362">
                <a:tc row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Необходимые знания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85" marR="3618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Основы библиотековедения, библиографоведения, документоведения, информационных технологий, теории и практики библиотечно-информационного обслуживания пользователей библиотеки детского возраста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85" marR="36185" marT="0" marB="0"/>
                </a:tc>
                <a:extLst>
                  <a:ext uri="{0D108BD9-81ED-4DB2-BD59-A6C34878D82A}">
                    <a16:rowId xmlns:a16="http://schemas.microsoft.com/office/drawing/2014/main" val="1399958150"/>
                  </a:ext>
                </a:extLst>
              </a:tr>
              <a:tr h="7790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Международное и российское законодательство в области защиты детей от информации, причиняющей вред их здоровью и развитию, нормативные правовые акты по библиотечной работе с пользователями библиотеки детского возраста, защите интеллектуальной собственности и персональных данных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85" marR="36185" marT="0" marB="0"/>
                </a:tc>
                <a:extLst>
                  <a:ext uri="{0D108BD9-81ED-4DB2-BD59-A6C34878D82A}">
                    <a16:rowId xmlns:a16="http://schemas.microsoft.com/office/drawing/2014/main" val="1487061732"/>
                  </a:ext>
                </a:extLst>
              </a:tr>
              <a:tr h="3895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Основы педагогики, общей и возрастной психологии и смежных наук по проблемам детского чтения и библиотечно-информационной работе с детьми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85" marR="36185" marT="0" marB="0"/>
                </a:tc>
                <a:extLst>
                  <a:ext uri="{0D108BD9-81ED-4DB2-BD59-A6C34878D82A}">
                    <a16:rowId xmlns:a16="http://schemas.microsoft.com/office/drawing/2014/main" val="3513971755"/>
                  </a:ext>
                </a:extLst>
              </a:tr>
              <a:tr h="2596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Жанры и виды, тенденции развития мировой и отечественной детской литературы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85" marR="36185" marT="0" marB="0"/>
                </a:tc>
                <a:extLst>
                  <a:ext uri="{0D108BD9-81ED-4DB2-BD59-A6C34878D82A}">
                    <a16:rowId xmlns:a16="http://schemas.microsoft.com/office/drawing/2014/main" val="2214458199"/>
                  </a:ext>
                </a:extLst>
              </a:tr>
              <a:tr h="5193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Общие тенденции развития цифровых технологий и социальных медиа и их применение в библиотечно-информационной работе с пользователями библиотеки детского возраста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85" marR="36185" marT="0" marB="0"/>
                </a:tc>
                <a:extLst>
                  <a:ext uri="{0D108BD9-81ED-4DB2-BD59-A6C34878D82A}">
                    <a16:rowId xmlns:a16="http://schemas.microsoft.com/office/drawing/2014/main" val="2428757485"/>
                  </a:ext>
                </a:extLst>
              </a:tr>
              <a:tr h="6492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Принципы, методологические и психолого-педагогические основы библиотечно-информационного обслуживания детей, приобщения их к чтению, формирования их медийно-информационной и цифровой грамотности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85" marR="36185" marT="0" marB="0"/>
                </a:tc>
                <a:extLst>
                  <a:ext uri="{0D108BD9-81ED-4DB2-BD59-A6C34878D82A}">
                    <a16:rowId xmlns:a16="http://schemas.microsoft.com/office/drawing/2014/main" val="2464399403"/>
                  </a:ext>
                </a:extLst>
              </a:tr>
              <a:tr h="5193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Социологические и маркетинговые методики изучения потребностей пользователей библиотеки детского возраста в чтении, особенностей их читательского поведения 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85" marR="36185" marT="0" marB="0"/>
                </a:tc>
                <a:extLst>
                  <a:ext uri="{0D108BD9-81ED-4DB2-BD59-A6C34878D82A}">
                    <a16:rowId xmlns:a16="http://schemas.microsoft.com/office/drawing/2014/main" val="1282036942"/>
                  </a:ext>
                </a:extLst>
              </a:tr>
              <a:tr h="6492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Типы и виды информационных ресурсов для детей и возможности их использования в библиотечно-информационном обслуживании пользователей библиотеки детского возраста, родителей и специалистов по детскому чтению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85" marR="36185" marT="0" marB="0"/>
                </a:tc>
                <a:extLst>
                  <a:ext uri="{0D108BD9-81ED-4DB2-BD59-A6C34878D82A}">
                    <a16:rowId xmlns:a16="http://schemas.microsoft.com/office/drawing/2014/main" val="3592697763"/>
                  </a:ext>
                </a:extLst>
              </a:tr>
              <a:tr h="3895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Этика профессионального общения, в том числе с пользователями библиотеки детского возраста, родителями (законными представителями)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85" marR="36185" marT="0" marB="0"/>
                </a:tc>
                <a:extLst>
                  <a:ext uri="{0D108BD9-81ED-4DB2-BD59-A6C34878D82A}">
                    <a16:rowId xmlns:a16="http://schemas.microsoft.com/office/drawing/2014/main" val="271058262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73245" y="200032"/>
            <a:ext cx="2270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rgbClr val="1F2791"/>
                </a:solidFill>
              </a:rPr>
              <a:t>Трудовая функция </a:t>
            </a:r>
            <a:r>
              <a:rPr lang="ru-RU" sz="1400" b="1" dirty="0" smtClean="0">
                <a:solidFill>
                  <a:srgbClr val="1F2791"/>
                </a:solidFill>
              </a:rPr>
              <a:t>A/02.6</a:t>
            </a:r>
          </a:p>
          <a:p>
            <a:pPr algn="r"/>
            <a:r>
              <a:rPr lang="ru-RU" sz="1400" b="1" dirty="0" smtClean="0">
                <a:solidFill>
                  <a:srgbClr val="1F2791"/>
                </a:solidFill>
              </a:rPr>
              <a:t>«Библиотечно-</a:t>
            </a:r>
          </a:p>
          <a:p>
            <a:pPr algn="r"/>
            <a:r>
              <a:rPr lang="ru-RU" sz="1400" b="1" dirty="0" smtClean="0">
                <a:solidFill>
                  <a:srgbClr val="1F2791"/>
                </a:solidFill>
              </a:rPr>
              <a:t>Информационное</a:t>
            </a:r>
          </a:p>
          <a:p>
            <a:pPr algn="r"/>
            <a:r>
              <a:rPr lang="ru-RU" sz="1400" b="1" dirty="0" smtClean="0">
                <a:solidFill>
                  <a:srgbClr val="1F2791"/>
                </a:solidFill>
              </a:rPr>
              <a:t>обслуживание </a:t>
            </a:r>
            <a:r>
              <a:rPr lang="ru-RU" sz="1400" b="1" dirty="0">
                <a:solidFill>
                  <a:srgbClr val="1F2791"/>
                </a:solidFill>
              </a:rPr>
              <a:t>детей»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31" y="4903911"/>
            <a:ext cx="9144793" cy="2463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627" y="3854046"/>
            <a:ext cx="975445" cy="9815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-1588645" y="2112205"/>
            <a:ext cx="428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НЕОБХОДИМЫЕ</a:t>
            </a:r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2400" b="1" dirty="0" smtClean="0">
                <a:solidFill>
                  <a:srgbClr val="FF0000"/>
                </a:solidFill>
              </a:rPr>
              <a:t>ЗНАНИЯ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43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15193</TotalTime>
  <Words>2243</Words>
  <Application>Microsoft Office PowerPoint</Application>
  <PresentationFormat>Экран (16:9)</PresentationFormat>
  <Paragraphs>315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1" baseType="lpstr">
      <vt:lpstr>Raleway</vt:lpstr>
      <vt:lpstr>Calibri</vt:lpstr>
      <vt:lpstr>Calibri Light</vt:lpstr>
      <vt:lpstr>Times New Roman</vt:lpstr>
      <vt:lpstr>Oswald</vt:lpstr>
      <vt:lpstr>Courier New</vt:lpstr>
      <vt:lpstr>Garamond</vt:lpstr>
      <vt:lpstr>Arial</vt:lpstr>
      <vt:lpstr>Wingdings</vt:lpstr>
      <vt:lpstr>Cambria</vt:lpstr>
      <vt:lpstr>Lato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ЖЕЛАЮ ПРОФЕССИОНАЛИЗМА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админ</dc:creator>
  <cp:lastModifiedBy>Сотрудник UC</cp:lastModifiedBy>
  <cp:revision>570</cp:revision>
  <cp:lastPrinted>2022-05-24T13:38:41Z</cp:lastPrinted>
  <dcterms:modified xsi:type="dcterms:W3CDTF">2023-11-07T07:18:02Z</dcterms:modified>
</cp:coreProperties>
</file>